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85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notesSlides/notesSlide3.xml" ContentType="application/vnd.openxmlformats-officedocument.presentationml.notesSlide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768" r:id="rId1"/>
  </p:sldMasterIdLst>
  <p:notesMasterIdLst>
    <p:notesMasterId r:id="rId88"/>
  </p:notesMasterIdLst>
  <p:handoutMasterIdLst>
    <p:handoutMasterId r:id="rId89"/>
  </p:handoutMasterIdLst>
  <p:sldIdLst>
    <p:sldId id="256" r:id="rId2"/>
    <p:sldId id="257" r:id="rId3"/>
    <p:sldId id="259" r:id="rId4"/>
    <p:sldId id="263" r:id="rId5"/>
    <p:sldId id="262" r:id="rId6"/>
    <p:sldId id="261" r:id="rId7"/>
    <p:sldId id="258" r:id="rId8"/>
    <p:sldId id="264" r:id="rId9"/>
    <p:sldId id="265" r:id="rId10"/>
    <p:sldId id="267" r:id="rId11"/>
    <p:sldId id="270" r:id="rId12"/>
    <p:sldId id="271" r:id="rId13"/>
    <p:sldId id="268" r:id="rId14"/>
    <p:sldId id="269" r:id="rId15"/>
    <p:sldId id="274" r:id="rId16"/>
    <p:sldId id="275" r:id="rId17"/>
    <p:sldId id="276" r:id="rId18"/>
    <p:sldId id="277" r:id="rId19"/>
    <p:sldId id="273" r:id="rId20"/>
    <p:sldId id="272" r:id="rId21"/>
    <p:sldId id="291" r:id="rId22"/>
    <p:sldId id="278" r:id="rId23"/>
    <p:sldId id="345" r:id="rId24"/>
    <p:sldId id="280" r:id="rId25"/>
    <p:sldId id="281" r:id="rId26"/>
    <p:sldId id="279" r:id="rId27"/>
    <p:sldId id="282" r:id="rId28"/>
    <p:sldId id="283" r:id="rId29"/>
    <p:sldId id="286" r:id="rId30"/>
    <p:sldId id="287" r:id="rId31"/>
    <p:sldId id="288" r:id="rId32"/>
    <p:sldId id="289" r:id="rId33"/>
    <p:sldId id="290" r:id="rId34"/>
    <p:sldId id="293" r:id="rId35"/>
    <p:sldId id="292" r:id="rId36"/>
    <p:sldId id="294" r:id="rId37"/>
    <p:sldId id="295" r:id="rId38"/>
    <p:sldId id="297" r:id="rId39"/>
    <p:sldId id="307" r:id="rId40"/>
    <p:sldId id="296" r:id="rId41"/>
    <p:sldId id="305" r:id="rId42"/>
    <p:sldId id="304" r:id="rId43"/>
    <p:sldId id="309" r:id="rId44"/>
    <p:sldId id="310" r:id="rId45"/>
    <p:sldId id="311" r:id="rId46"/>
    <p:sldId id="312" r:id="rId47"/>
    <p:sldId id="313" r:id="rId48"/>
    <p:sldId id="314" r:id="rId49"/>
    <p:sldId id="335" r:id="rId50"/>
    <p:sldId id="338" r:id="rId51"/>
    <p:sldId id="340" r:id="rId52"/>
    <p:sldId id="356" r:id="rId53"/>
    <p:sldId id="339" r:id="rId54"/>
    <p:sldId id="357" r:id="rId55"/>
    <p:sldId id="336" r:id="rId56"/>
    <p:sldId id="346" r:id="rId57"/>
    <p:sldId id="347" r:id="rId58"/>
    <p:sldId id="348" r:id="rId59"/>
    <p:sldId id="350" r:id="rId60"/>
    <p:sldId id="349" r:id="rId61"/>
    <p:sldId id="353" r:id="rId62"/>
    <p:sldId id="355" r:id="rId63"/>
    <p:sldId id="315" r:id="rId64"/>
    <p:sldId id="342" r:id="rId65"/>
    <p:sldId id="343" r:id="rId66"/>
    <p:sldId id="358" r:id="rId67"/>
    <p:sldId id="344" r:id="rId68"/>
    <p:sldId id="316" r:id="rId69"/>
    <p:sldId id="319" r:id="rId70"/>
    <p:sldId id="321" r:id="rId71"/>
    <p:sldId id="320" r:id="rId72"/>
    <p:sldId id="323" r:id="rId73"/>
    <p:sldId id="359" r:id="rId74"/>
    <p:sldId id="324" r:id="rId75"/>
    <p:sldId id="325" r:id="rId76"/>
    <p:sldId id="326" r:id="rId77"/>
    <p:sldId id="354" r:id="rId78"/>
    <p:sldId id="327" r:id="rId79"/>
    <p:sldId id="328" r:id="rId80"/>
    <p:sldId id="329" r:id="rId81"/>
    <p:sldId id="351" r:id="rId82"/>
    <p:sldId id="330" r:id="rId83"/>
    <p:sldId id="331" r:id="rId84"/>
    <p:sldId id="332" r:id="rId85"/>
    <p:sldId id="333" r:id="rId86"/>
    <p:sldId id="334" r:id="rId87"/>
  </p:sldIdLst>
  <p:sldSz cx="9144000" cy="6858000" type="screen4x3"/>
  <p:notesSz cx="6742113" cy="9872663"/>
  <p:embeddedFontLst>
    <p:embeddedFont>
      <p:font typeface="Arial Black" pitchFamily="34" charset="0"/>
      <p:bold r:id="rId90"/>
    </p:embeddedFont>
    <p:embeddedFont>
      <p:font typeface="HGPｺﾞｼｯｸE" pitchFamily="50" charset="-128"/>
      <p:regular r:id="rId91"/>
    </p:embeddedFont>
    <p:embeddedFont>
      <p:font typeface="メイリオ" pitchFamily="50" charset="-128"/>
      <p:regular r:id="rId92"/>
      <p:bold r:id="rId93"/>
      <p:italic r:id="rId94"/>
      <p:boldItalic r:id="rId95"/>
    </p:embeddedFont>
    <p:embeddedFont>
      <p:font typeface="Wingdings 3" pitchFamily="18" charset="2"/>
      <p:regular r:id="rId96"/>
    </p:embeddedFont>
    <p:embeddedFont>
      <p:font typeface="Lucida Sans Unicode" pitchFamily="34" charset="0"/>
      <p:regular r:id="rId97"/>
    </p:embeddedFont>
    <p:embeddedFont>
      <p:font typeface="Arial Unicode MS" pitchFamily="50" charset="-128"/>
      <p:regular r:id="rId98"/>
    </p:embeddedFont>
    <p:embeddedFont>
      <p:font typeface="HGｺﾞｼｯｸE" pitchFamily="49" charset="-128"/>
      <p:regular r:id="rId99"/>
    </p:embeddedFont>
    <p:embeddedFont>
      <p:font typeface="Century" pitchFamily="18" charset="0"/>
      <p:regular r:id="rId100"/>
    </p:embeddedFont>
    <p:embeddedFont>
      <p:font typeface="Calibri" pitchFamily="34" charset="0"/>
      <p:regular r:id="rId101"/>
      <p:bold r:id="rId102"/>
      <p:italic r:id="rId103"/>
      <p:boldItalic r:id="rId104"/>
    </p:embeddedFont>
    <p:embeddedFont>
      <p:font typeface="Wingdings 2" pitchFamily="18" charset="2"/>
      <p:regular r:id="rId105"/>
    </p:embeddedFont>
    <p:embeddedFont>
      <p:font typeface="KaiTi" pitchFamily="49" charset="-122"/>
      <p:regular r:id="rId106"/>
    </p:embeddedFont>
  </p:embeddedFontLst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E33D"/>
    <a:srgbClr val="6699FF"/>
    <a:srgbClr val="99CCFF"/>
    <a:srgbClr val="EAEAEA"/>
    <a:srgbClr val="DDDDDD"/>
    <a:srgbClr val="CCFFFF"/>
    <a:srgbClr val="385D8A"/>
    <a:srgbClr val="F8082A"/>
    <a:srgbClr val="FF3300"/>
    <a:srgbClr val="2EBE2E"/>
  </p:clrMru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淡色スタイル 1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034E78-7F5D-4C2E-B375-FC64B27BC917}" styleName="スタイル (濃色)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D083AE6-46FA-4A59-8FB0-9F97EB10719F}" styleName="淡色スタイル 3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中間スタイル 4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BDBED569-4797-4DF1-A0F4-6AAB3CD982D8}" styleName="淡色スタイル 3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480" autoAdjust="0"/>
    <p:restoredTop sz="90929" autoAdjust="0"/>
  </p:normalViewPr>
  <p:slideViewPr>
    <p:cSldViewPr>
      <p:cViewPr>
        <p:scale>
          <a:sx n="106" d="100"/>
          <a:sy n="106" d="100"/>
        </p:scale>
        <p:origin x="-23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0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2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font" Target="fonts/font13.fntdata"/><Relationship Id="rId110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font" Target="fonts/font1.fntdata"/><Relationship Id="rId95" Type="http://schemas.openxmlformats.org/officeDocument/2006/relationships/font" Target="fonts/font6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font" Target="fonts/font11.fntdata"/><Relationship Id="rId105" Type="http://schemas.openxmlformats.org/officeDocument/2006/relationships/font" Target="fonts/font16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font" Target="fonts/font4.fntdata"/><Relationship Id="rId98" Type="http://schemas.openxmlformats.org/officeDocument/2006/relationships/font" Target="fonts/font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font" Target="fonts/font14.fntdata"/><Relationship Id="rId108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font" Target="fonts/font2.fntdata"/><Relationship Id="rId96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font" Target="fonts/font17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font" Target="fonts/font5.fntdata"/><Relationship Id="rId99" Type="http://schemas.openxmlformats.org/officeDocument/2006/relationships/font" Target="fonts/font10.fntdata"/><Relationship Id="rId10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8.fntdata"/><Relationship Id="rId104" Type="http://schemas.openxmlformats.org/officeDocument/2006/relationships/font" Target="fonts/font15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19525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E5091-0468-4C9D-B9A5-4E10685439A2}" type="datetimeFigureOut">
              <a:rPr kumimoji="1" lang="ja-JP" altLang="en-US" smtClean="0"/>
              <a:pPr/>
              <a:t>2008/11/4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19525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DC5A8E-701B-4213-A2FC-202C6D83A1B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7B3C84-6B22-4C71-8FCC-0A6BB72A4BBE}" type="datetimeFigureOut">
              <a:rPr kumimoji="1" lang="ja-JP" altLang="en-US" smtClean="0"/>
              <a:pPr/>
              <a:t>2008/11/4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3D687-346B-4E48-8CB6-4104A588B77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3D687-346B-4E48-8CB6-4104A588B77B}" type="slidenum">
              <a:rPr kumimoji="1" lang="ja-JP" altLang="en-US" smtClean="0"/>
              <a:pPr/>
              <a:t>1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3D687-346B-4E48-8CB6-4104A588B77B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3D687-346B-4E48-8CB6-4104A588B77B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3D687-346B-4E48-8CB6-4104A588B77B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3D687-346B-4E48-8CB6-4104A588B77B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3D687-346B-4E48-8CB6-4104A588B77B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3D687-346B-4E48-8CB6-4104A588B77B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3D687-346B-4E48-8CB6-4104A588B77B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3D687-346B-4E48-8CB6-4104A588B77B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3D687-346B-4E48-8CB6-4104A588B77B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3D687-346B-4E48-8CB6-4104A588B77B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3D687-346B-4E48-8CB6-4104A588B77B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3D687-346B-4E48-8CB6-4104A588B77B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3D687-346B-4E48-8CB6-4104A588B77B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3D687-346B-4E48-8CB6-4104A588B77B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3D687-346B-4E48-8CB6-4104A588B77B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3D687-346B-4E48-8CB6-4104A588B77B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3D687-346B-4E48-8CB6-4104A588B77B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3D687-346B-4E48-8CB6-4104A588B77B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3D687-346B-4E48-8CB6-4104A588B77B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3D687-346B-4E48-8CB6-4104A588B77B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3D687-346B-4E48-8CB6-4104A588B77B}" type="slidenum">
              <a:rPr kumimoji="1" lang="ja-JP" altLang="en-US" smtClean="0"/>
              <a:pPr/>
              <a:t>29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3D687-346B-4E48-8CB6-4104A588B77B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3D687-346B-4E48-8CB6-4104A588B77B}" type="slidenum">
              <a:rPr kumimoji="1" lang="ja-JP" altLang="en-US" smtClean="0"/>
              <a:pPr/>
              <a:t>30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3D687-346B-4E48-8CB6-4104A588B77B}" type="slidenum">
              <a:rPr kumimoji="1" lang="ja-JP" altLang="en-US" smtClean="0"/>
              <a:pPr/>
              <a:t>31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3D687-346B-4E48-8CB6-4104A588B77B}" type="slidenum">
              <a:rPr kumimoji="1" lang="ja-JP" altLang="en-US" smtClean="0"/>
              <a:pPr/>
              <a:t>32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3D687-346B-4E48-8CB6-4104A588B77B}" type="slidenum">
              <a:rPr kumimoji="1" lang="ja-JP" altLang="en-US" smtClean="0"/>
              <a:pPr/>
              <a:t>33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3D687-346B-4E48-8CB6-4104A588B77B}" type="slidenum">
              <a:rPr kumimoji="1" lang="ja-JP" altLang="en-US" smtClean="0"/>
              <a:pPr/>
              <a:t>34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3D687-346B-4E48-8CB6-4104A588B77B}" type="slidenum">
              <a:rPr kumimoji="1" lang="ja-JP" altLang="en-US" smtClean="0"/>
              <a:pPr/>
              <a:t>35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3D687-346B-4E48-8CB6-4104A588B77B}" type="slidenum">
              <a:rPr kumimoji="1" lang="ja-JP" altLang="en-US" smtClean="0"/>
              <a:pPr/>
              <a:t>36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3D687-346B-4E48-8CB6-4104A588B77B}" type="slidenum">
              <a:rPr kumimoji="1" lang="ja-JP" altLang="en-US" smtClean="0"/>
              <a:pPr/>
              <a:t>37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3D687-346B-4E48-8CB6-4104A588B77B}" type="slidenum">
              <a:rPr kumimoji="1" lang="ja-JP" altLang="en-US" smtClean="0"/>
              <a:pPr/>
              <a:t>38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3D687-346B-4E48-8CB6-4104A588B77B}" type="slidenum">
              <a:rPr kumimoji="1" lang="ja-JP" altLang="en-US" smtClean="0"/>
              <a:pPr/>
              <a:t>39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3D687-346B-4E48-8CB6-4104A588B77B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3D687-346B-4E48-8CB6-4104A588B77B}" type="slidenum">
              <a:rPr kumimoji="1" lang="ja-JP" altLang="en-US" smtClean="0"/>
              <a:pPr/>
              <a:t>40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3D687-346B-4E48-8CB6-4104A588B77B}" type="slidenum">
              <a:rPr kumimoji="1" lang="ja-JP" altLang="en-US" smtClean="0"/>
              <a:pPr/>
              <a:t>41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3D687-346B-4E48-8CB6-4104A588B77B}" type="slidenum">
              <a:rPr kumimoji="1" lang="ja-JP" altLang="en-US" smtClean="0"/>
              <a:pPr/>
              <a:t>42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3D687-346B-4E48-8CB6-4104A588B77B}" type="slidenum">
              <a:rPr kumimoji="1" lang="ja-JP" altLang="en-US" smtClean="0"/>
              <a:pPr/>
              <a:t>43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3D687-346B-4E48-8CB6-4104A588B77B}" type="slidenum">
              <a:rPr kumimoji="1" lang="ja-JP" altLang="en-US" smtClean="0"/>
              <a:pPr/>
              <a:t>44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3D687-346B-4E48-8CB6-4104A588B77B}" type="slidenum">
              <a:rPr kumimoji="1" lang="ja-JP" altLang="en-US" smtClean="0"/>
              <a:pPr/>
              <a:t>45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3D687-346B-4E48-8CB6-4104A588B77B}" type="slidenum">
              <a:rPr kumimoji="1" lang="ja-JP" altLang="en-US" smtClean="0"/>
              <a:pPr/>
              <a:t>46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3D687-346B-4E48-8CB6-4104A588B77B}" type="slidenum">
              <a:rPr kumimoji="1" lang="ja-JP" altLang="en-US" smtClean="0"/>
              <a:pPr/>
              <a:t>47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3D687-346B-4E48-8CB6-4104A588B77B}" type="slidenum">
              <a:rPr kumimoji="1" lang="ja-JP" altLang="en-US" smtClean="0"/>
              <a:pPr/>
              <a:t>48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3D687-346B-4E48-8CB6-4104A588B77B}" type="slidenum">
              <a:rPr kumimoji="1" lang="ja-JP" altLang="en-US" smtClean="0"/>
              <a:pPr/>
              <a:t>49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3D687-346B-4E48-8CB6-4104A588B77B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3D687-346B-4E48-8CB6-4104A588B77B}" type="slidenum">
              <a:rPr kumimoji="1" lang="ja-JP" altLang="en-US" smtClean="0"/>
              <a:pPr/>
              <a:t>50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3D687-346B-4E48-8CB6-4104A588B77B}" type="slidenum">
              <a:rPr kumimoji="1" lang="ja-JP" altLang="en-US" smtClean="0"/>
              <a:pPr/>
              <a:t>51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3D687-346B-4E48-8CB6-4104A588B77B}" type="slidenum">
              <a:rPr kumimoji="1" lang="ja-JP" altLang="en-US" smtClean="0"/>
              <a:pPr/>
              <a:t>52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3D687-346B-4E48-8CB6-4104A588B77B}" type="slidenum">
              <a:rPr kumimoji="1" lang="ja-JP" altLang="en-US" smtClean="0"/>
              <a:pPr/>
              <a:t>53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3D687-346B-4E48-8CB6-4104A588B77B}" type="slidenum">
              <a:rPr kumimoji="1" lang="ja-JP" altLang="en-US" smtClean="0"/>
              <a:pPr/>
              <a:t>54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3D687-346B-4E48-8CB6-4104A588B77B}" type="slidenum">
              <a:rPr kumimoji="1" lang="ja-JP" altLang="en-US" smtClean="0"/>
              <a:pPr/>
              <a:t>55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3D687-346B-4E48-8CB6-4104A588B77B}" type="slidenum">
              <a:rPr kumimoji="1" lang="ja-JP" altLang="en-US" smtClean="0"/>
              <a:pPr/>
              <a:t>56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3D687-346B-4E48-8CB6-4104A588B77B}" type="slidenum">
              <a:rPr kumimoji="1" lang="ja-JP" altLang="en-US" smtClean="0"/>
              <a:pPr/>
              <a:t>57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3D687-346B-4E48-8CB6-4104A588B77B}" type="slidenum">
              <a:rPr kumimoji="1" lang="ja-JP" altLang="en-US" smtClean="0"/>
              <a:pPr/>
              <a:t>58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3D687-346B-4E48-8CB6-4104A588B77B}" type="slidenum">
              <a:rPr kumimoji="1" lang="ja-JP" altLang="en-US" smtClean="0"/>
              <a:pPr/>
              <a:t>59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3D687-346B-4E48-8CB6-4104A588B77B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3D687-346B-4E48-8CB6-4104A588B77B}" type="slidenum">
              <a:rPr kumimoji="1" lang="ja-JP" altLang="en-US" smtClean="0"/>
              <a:pPr/>
              <a:t>60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3D687-346B-4E48-8CB6-4104A588B77B}" type="slidenum">
              <a:rPr kumimoji="1" lang="ja-JP" altLang="en-US" smtClean="0"/>
              <a:pPr/>
              <a:t>61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3D687-346B-4E48-8CB6-4104A588B77B}" type="slidenum">
              <a:rPr kumimoji="1" lang="ja-JP" altLang="en-US" smtClean="0"/>
              <a:pPr/>
              <a:t>62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3D687-346B-4E48-8CB6-4104A588B77B}" type="slidenum">
              <a:rPr kumimoji="1" lang="ja-JP" altLang="en-US" smtClean="0"/>
              <a:pPr/>
              <a:t>63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3D687-346B-4E48-8CB6-4104A588B77B}" type="slidenum">
              <a:rPr kumimoji="1" lang="ja-JP" altLang="en-US" smtClean="0"/>
              <a:pPr/>
              <a:t>64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3D687-346B-4E48-8CB6-4104A588B77B}" type="slidenum">
              <a:rPr kumimoji="1" lang="ja-JP" altLang="en-US" smtClean="0"/>
              <a:pPr/>
              <a:t>65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3D687-346B-4E48-8CB6-4104A588B77B}" type="slidenum">
              <a:rPr kumimoji="1" lang="ja-JP" altLang="en-US" smtClean="0"/>
              <a:pPr/>
              <a:t>66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3D687-346B-4E48-8CB6-4104A588B77B}" type="slidenum">
              <a:rPr kumimoji="1" lang="ja-JP" altLang="en-US" smtClean="0"/>
              <a:pPr/>
              <a:t>67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3D687-346B-4E48-8CB6-4104A588B77B}" type="slidenum">
              <a:rPr kumimoji="1" lang="ja-JP" altLang="en-US" smtClean="0"/>
              <a:pPr/>
              <a:t>68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3D687-346B-4E48-8CB6-4104A588B77B}" type="slidenum">
              <a:rPr kumimoji="1" lang="ja-JP" altLang="en-US" smtClean="0"/>
              <a:pPr/>
              <a:t>69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3D687-346B-4E48-8CB6-4104A588B77B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3D687-346B-4E48-8CB6-4104A588B77B}" type="slidenum">
              <a:rPr kumimoji="1" lang="ja-JP" altLang="en-US" smtClean="0"/>
              <a:pPr/>
              <a:t>70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3D687-346B-4E48-8CB6-4104A588B77B}" type="slidenum">
              <a:rPr kumimoji="1" lang="ja-JP" altLang="en-US" smtClean="0"/>
              <a:pPr/>
              <a:t>71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3D687-346B-4E48-8CB6-4104A588B77B}" type="slidenum">
              <a:rPr kumimoji="1" lang="ja-JP" altLang="en-US" smtClean="0"/>
              <a:pPr/>
              <a:t>72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3D687-346B-4E48-8CB6-4104A588B77B}" type="slidenum">
              <a:rPr kumimoji="1" lang="ja-JP" altLang="en-US" smtClean="0"/>
              <a:pPr/>
              <a:t>73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3D687-346B-4E48-8CB6-4104A588B77B}" type="slidenum">
              <a:rPr kumimoji="1" lang="ja-JP" altLang="en-US" smtClean="0"/>
              <a:pPr/>
              <a:t>74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3D687-346B-4E48-8CB6-4104A588B77B}" type="slidenum">
              <a:rPr kumimoji="1" lang="ja-JP" altLang="en-US" smtClean="0"/>
              <a:pPr/>
              <a:t>75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3D687-346B-4E48-8CB6-4104A588B77B}" type="slidenum">
              <a:rPr kumimoji="1" lang="ja-JP" altLang="en-US" smtClean="0"/>
              <a:pPr/>
              <a:t>76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3D687-346B-4E48-8CB6-4104A588B77B}" type="slidenum">
              <a:rPr kumimoji="1" lang="ja-JP" altLang="en-US" smtClean="0"/>
              <a:pPr/>
              <a:t>77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3D687-346B-4E48-8CB6-4104A588B77B}" type="slidenum">
              <a:rPr kumimoji="1" lang="ja-JP" altLang="en-US" smtClean="0"/>
              <a:pPr/>
              <a:t>78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3D687-346B-4E48-8CB6-4104A588B77B}" type="slidenum">
              <a:rPr kumimoji="1" lang="ja-JP" altLang="en-US" smtClean="0"/>
              <a:pPr/>
              <a:t>79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3D687-346B-4E48-8CB6-4104A588B77B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3D687-346B-4E48-8CB6-4104A588B77B}" type="slidenum">
              <a:rPr kumimoji="1" lang="ja-JP" altLang="en-US" smtClean="0"/>
              <a:pPr/>
              <a:t>80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3D687-346B-4E48-8CB6-4104A588B77B}" type="slidenum">
              <a:rPr kumimoji="1" lang="ja-JP" altLang="en-US" smtClean="0"/>
              <a:pPr/>
              <a:t>81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3D687-346B-4E48-8CB6-4104A588B77B}" type="slidenum">
              <a:rPr kumimoji="1" lang="ja-JP" altLang="en-US" smtClean="0"/>
              <a:pPr/>
              <a:t>82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3D687-346B-4E48-8CB6-4104A588B77B}" type="slidenum">
              <a:rPr kumimoji="1" lang="ja-JP" altLang="en-US" smtClean="0"/>
              <a:pPr/>
              <a:t>83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3D687-346B-4E48-8CB6-4104A588B77B}" type="slidenum">
              <a:rPr kumimoji="1" lang="ja-JP" altLang="en-US" smtClean="0"/>
              <a:pPr/>
              <a:t>84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3D687-346B-4E48-8CB6-4104A588B77B}" type="slidenum">
              <a:rPr kumimoji="1" lang="ja-JP" altLang="en-US" smtClean="0"/>
              <a:pPr/>
              <a:t>85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3D687-346B-4E48-8CB6-4104A588B77B}" type="slidenum">
              <a:rPr kumimoji="1" lang="ja-JP" altLang="en-US" smtClean="0"/>
              <a:pPr/>
              <a:t>86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3D687-346B-4E48-8CB6-4104A588B77B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正方形/長方形 75"/>
          <p:cNvSpPr/>
          <p:nvPr userDrawn="1"/>
        </p:nvSpPr>
        <p:spPr>
          <a:xfrm>
            <a:off x="32" y="3071810"/>
            <a:ext cx="9144000" cy="214314"/>
          </a:xfrm>
          <a:prstGeom prst="rect">
            <a:avLst/>
          </a:prstGeom>
          <a:gradFill flip="none" rotWithShape="1">
            <a:gsLst>
              <a:gs pos="0">
                <a:srgbClr val="167D92"/>
              </a:gs>
              <a:gs pos="10000">
                <a:srgbClr val="1B98B1"/>
              </a:gs>
              <a:gs pos="15000">
                <a:srgbClr val="41C8E3"/>
              </a:gs>
              <a:gs pos="26000">
                <a:schemeClr val="bg1"/>
              </a:gs>
              <a:gs pos="32000">
                <a:schemeClr val="bg1"/>
              </a:gs>
              <a:gs pos="50000">
                <a:srgbClr val="054571"/>
              </a:gs>
              <a:gs pos="70000">
                <a:srgbClr val="154C5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正方形/長方形 74"/>
          <p:cNvSpPr/>
          <p:nvPr userDrawn="1"/>
        </p:nvSpPr>
        <p:spPr>
          <a:xfrm>
            <a:off x="0" y="3500438"/>
            <a:ext cx="9144000" cy="214314"/>
          </a:xfrm>
          <a:prstGeom prst="rect">
            <a:avLst/>
          </a:prstGeom>
          <a:gradFill flip="none" rotWithShape="1">
            <a:gsLst>
              <a:gs pos="0">
                <a:srgbClr val="167D92"/>
              </a:gs>
              <a:gs pos="10000">
                <a:srgbClr val="1B98B1"/>
              </a:gs>
              <a:gs pos="15000">
                <a:srgbClr val="41C8E3"/>
              </a:gs>
              <a:gs pos="26000">
                <a:schemeClr val="bg1"/>
              </a:gs>
              <a:gs pos="30000">
                <a:schemeClr val="bg1"/>
              </a:gs>
              <a:gs pos="50000">
                <a:srgbClr val="054571"/>
              </a:gs>
              <a:gs pos="70000">
                <a:srgbClr val="154C5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正方形/長方形 73"/>
          <p:cNvSpPr/>
          <p:nvPr userDrawn="1"/>
        </p:nvSpPr>
        <p:spPr>
          <a:xfrm>
            <a:off x="0" y="3286124"/>
            <a:ext cx="9144000" cy="214314"/>
          </a:xfrm>
          <a:prstGeom prst="rect">
            <a:avLst/>
          </a:prstGeom>
          <a:gradFill flip="none" rotWithShape="1">
            <a:gsLst>
              <a:gs pos="0">
                <a:srgbClr val="167D92"/>
              </a:gs>
              <a:gs pos="10000">
                <a:srgbClr val="1B98B1"/>
              </a:gs>
              <a:gs pos="15000">
                <a:srgbClr val="41C8E3"/>
              </a:gs>
              <a:gs pos="26000">
                <a:schemeClr val="bg1"/>
              </a:gs>
              <a:gs pos="31000">
                <a:schemeClr val="bg1"/>
              </a:gs>
              <a:gs pos="50000">
                <a:srgbClr val="054571"/>
              </a:gs>
              <a:gs pos="70000">
                <a:srgbClr val="154C5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正方形/長方形 76"/>
          <p:cNvSpPr/>
          <p:nvPr userDrawn="1"/>
        </p:nvSpPr>
        <p:spPr>
          <a:xfrm>
            <a:off x="0" y="2857496"/>
            <a:ext cx="9144000" cy="214314"/>
          </a:xfrm>
          <a:prstGeom prst="rect">
            <a:avLst/>
          </a:prstGeom>
          <a:gradFill flip="none" rotWithShape="1">
            <a:gsLst>
              <a:gs pos="0">
                <a:srgbClr val="167D92"/>
              </a:gs>
              <a:gs pos="10000">
                <a:srgbClr val="1B98B1"/>
              </a:gs>
              <a:gs pos="15000">
                <a:srgbClr val="41C8E3"/>
              </a:gs>
              <a:gs pos="26000">
                <a:schemeClr val="bg1"/>
              </a:gs>
              <a:gs pos="33000">
                <a:schemeClr val="bg1"/>
              </a:gs>
              <a:gs pos="50000">
                <a:srgbClr val="054571"/>
              </a:gs>
              <a:gs pos="70000">
                <a:srgbClr val="154C5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直角三角形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solidFill>
              <a:schemeClr val="bg1">
                <a:lumMod val="95000"/>
                <a:alpha val="4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dirty="0"/>
          </a:p>
        </p:txBody>
      </p:sp>
      <p:sp>
        <p:nvSpPr>
          <p:cNvPr id="9" name="タイトル 8"/>
          <p:cNvSpPr>
            <a:spLocks noGrp="1"/>
          </p:cNvSpPr>
          <p:nvPr>
            <p:ph type="ctrTitle"/>
          </p:nvPr>
        </p:nvSpPr>
        <p:spPr>
          <a:xfrm>
            <a:off x="571472" y="1000108"/>
            <a:ext cx="7929618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1"/>
          </p:nvPr>
        </p:nvSpPr>
        <p:spPr>
          <a:xfrm>
            <a:off x="714348" y="4786322"/>
            <a:ext cx="7772400" cy="1056828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ja-JP" altLang="en-US" smtClean="0"/>
              <a:t>マスタ サブタイトルの書式設定</a:t>
            </a:r>
            <a:endParaRPr lang="en-US"/>
          </a:p>
        </p:txBody>
      </p:sp>
      <p:sp>
        <p:nvSpPr>
          <p:cNvPr id="11" name="日付プレースホル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 altLang="ja-JP"/>
          </a:p>
        </p:txBody>
      </p:sp>
      <p:sp>
        <p:nvSpPr>
          <p:cNvPr id="12" name="フッター プレースホル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altLang="ja-JP"/>
          </a:p>
        </p:txBody>
      </p:sp>
      <p:sp>
        <p:nvSpPr>
          <p:cNvPr id="13" name="スライド番号プレースホル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04F636B-399C-4EE4-8704-FEB46BEAA42B}" type="slidenum">
              <a:rPr lang="en-US" altLang="ja-JP"/>
              <a:pPr>
                <a:defRPr/>
              </a:pPr>
              <a:t>&lt;#&gt;</a:t>
            </a:fld>
            <a:endParaRPr lang="en-US" altLang="ja-JP" dirty="0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0" y="3714752"/>
            <a:ext cx="9144000" cy="1071570"/>
          </a:xfrm>
          <a:prstGeom prst="rect">
            <a:avLst/>
          </a:prstGeom>
          <a:gradFill flip="none" rotWithShape="1">
            <a:gsLst>
              <a:gs pos="0">
                <a:srgbClr val="167D92"/>
              </a:gs>
              <a:gs pos="10000">
                <a:srgbClr val="1B98B1"/>
              </a:gs>
              <a:gs pos="15000">
                <a:srgbClr val="41C8E3"/>
              </a:gs>
              <a:gs pos="26000">
                <a:schemeClr val="bg1"/>
              </a:gs>
              <a:gs pos="29000">
                <a:schemeClr val="bg1"/>
              </a:gs>
              <a:gs pos="50000">
                <a:srgbClr val="054571"/>
              </a:gs>
              <a:gs pos="70000">
                <a:srgbClr val="154C5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sz="16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直線コネクタ 15"/>
          <p:cNvCxnSpPr/>
          <p:nvPr userDrawn="1"/>
        </p:nvCxnSpPr>
        <p:spPr>
          <a:xfrm>
            <a:off x="0" y="3286124"/>
            <a:ext cx="9144000" cy="1588"/>
          </a:xfrm>
          <a:prstGeom prst="line">
            <a:avLst/>
          </a:prstGeom>
          <a:ln w="1270">
            <a:solidFill>
              <a:schemeClr val="bg1">
                <a:lumMod val="9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 userDrawn="1"/>
        </p:nvCxnSpPr>
        <p:spPr>
          <a:xfrm>
            <a:off x="0" y="3500438"/>
            <a:ext cx="9144000" cy="1588"/>
          </a:xfrm>
          <a:prstGeom prst="line">
            <a:avLst/>
          </a:prstGeom>
          <a:ln w="1270">
            <a:solidFill>
              <a:schemeClr val="bg1">
                <a:lumMod val="9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 userDrawn="1"/>
        </p:nvCxnSpPr>
        <p:spPr>
          <a:xfrm>
            <a:off x="0" y="3714752"/>
            <a:ext cx="9144000" cy="1588"/>
          </a:xfrm>
          <a:prstGeom prst="line">
            <a:avLst/>
          </a:prstGeom>
          <a:ln w="1270">
            <a:solidFill>
              <a:schemeClr val="bg1">
                <a:lumMod val="9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 userDrawn="1"/>
        </p:nvCxnSpPr>
        <p:spPr>
          <a:xfrm>
            <a:off x="0" y="3927478"/>
            <a:ext cx="9144000" cy="1588"/>
          </a:xfrm>
          <a:prstGeom prst="line">
            <a:avLst/>
          </a:prstGeom>
          <a:ln w="1270">
            <a:solidFill>
              <a:schemeClr val="bg1">
                <a:lumMod val="9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 userDrawn="1"/>
        </p:nvCxnSpPr>
        <p:spPr>
          <a:xfrm>
            <a:off x="0" y="4141792"/>
            <a:ext cx="9144000" cy="1588"/>
          </a:xfrm>
          <a:prstGeom prst="line">
            <a:avLst/>
          </a:prstGeom>
          <a:ln w="1270">
            <a:solidFill>
              <a:schemeClr val="bg1">
                <a:lumMod val="9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 userDrawn="1"/>
        </p:nvCxnSpPr>
        <p:spPr>
          <a:xfrm>
            <a:off x="0" y="4356106"/>
            <a:ext cx="9144000" cy="1588"/>
          </a:xfrm>
          <a:prstGeom prst="line">
            <a:avLst/>
          </a:prstGeom>
          <a:ln w="1270">
            <a:solidFill>
              <a:schemeClr val="bg1">
                <a:lumMod val="9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 userDrawn="1"/>
        </p:nvCxnSpPr>
        <p:spPr>
          <a:xfrm>
            <a:off x="0" y="3071810"/>
            <a:ext cx="9144000" cy="1588"/>
          </a:xfrm>
          <a:prstGeom prst="line">
            <a:avLst/>
          </a:prstGeom>
          <a:ln w="1270">
            <a:solidFill>
              <a:schemeClr val="bg1">
                <a:lumMod val="9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 userDrawn="1"/>
        </p:nvCxnSpPr>
        <p:spPr>
          <a:xfrm rot="5400000">
            <a:off x="-749337" y="3821909"/>
            <a:ext cx="1928826" cy="1588"/>
          </a:xfrm>
          <a:prstGeom prst="line">
            <a:avLst/>
          </a:prstGeom>
          <a:ln w="1270">
            <a:solidFill>
              <a:schemeClr val="bg1">
                <a:lumMod val="9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 userDrawn="1"/>
        </p:nvCxnSpPr>
        <p:spPr>
          <a:xfrm>
            <a:off x="0" y="4572008"/>
            <a:ext cx="9144000" cy="1588"/>
          </a:xfrm>
          <a:prstGeom prst="line">
            <a:avLst/>
          </a:prstGeom>
          <a:ln w="1270">
            <a:solidFill>
              <a:schemeClr val="bg1">
                <a:lumMod val="9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 userDrawn="1"/>
        </p:nvCxnSpPr>
        <p:spPr>
          <a:xfrm rot="5400000">
            <a:off x="-535023" y="3821115"/>
            <a:ext cx="1928826" cy="1588"/>
          </a:xfrm>
          <a:prstGeom prst="line">
            <a:avLst/>
          </a:prstGeom>
          <a:ln w="1270">
            <a:solidFill>
              <a:schemeClr val="bg1">
                <a:lumMod val="9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 userDrawn="1"/>
        </p:nvCxnSpPr>
        <p:spPr>
          <a:xfrm rot="5400000">
            <a:off x="-322297" y="3821909"/>
            <a:ext cx="1928826" cy="1588"/>
          </a:xfrm>
          <a:prstGeom prst="line">
            <a:avLst/>
          </a:prstGeom>
          <a:ln w="1270">
            <a:solidFill>
              <a:schemeClr val="bg1">
                <a:lumMod val="9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 userDrawn="1"/>
        </p:nvCxnSpPr>
        <p:spPr>
          <a:xfrm rot="5400000">
            <a:off x="-107983" y="3821115"/>
            <a:ext cx="1928826" cy="1588"/>
          </a:xfrm>
          <a:prstGeom prst="line">
            <a:avLst/>
          </a:prstGeom>
          <a:ln w="1270">
            <a:solidFill>
              <a:schemeClr val="bg1">
                <a:lumMod val="9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 userDrawn="1"/>
        </p:nvCxnSpPr>
        <p:spPr>
          <a:xfrm rot="5400000">
            <a:off x="107919" y="3821909"/>
            <a:ext cx="1928826" cy="1588"/>
          </a:xfrm>
          <a:prstGeom prst="line">
            <a:avLst/>
          </a:prstGeom>
          <a:ln w="1270">
            <a:solidFill>
              <a:schemeClr val="bg1">
                <a:lumMod val="9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 userDrawn="1"/>
        </p:nvCxnSpPr>
        <p:spPr>
          <a:xfrm rot="5400000">
            <a:off x="322233" y="3821115"/>
            <a:ext cx="1928826" cy="1588"/>
          </a:xfrm>
          <a:prstGeom prst="line">
            <a:avLst/>
          </a:prstGeom>
          <a:ln w="1270">
            <a:solidFill>
              <a:schemeClr val="bg1">
                <a:lumMod val="9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 userDrawn="1"/>
        </p:nvCxnSpPr>
        <p:spPr>
          <a:xfrm rot="5400000">
            <a:off x="534959" y="3821909"/>
            <a:ext cx="1928826" cy="1588"/>
          </a:xfrm>
          <a:prstGeom prst="line">
            <a:avLst/>
          </a:prstGeom>
          <a:ln w="1270">
            <a:solidFill>
              <a:schemeClr val="bg1">
                <a:lumMod val="9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 userDrawn="1"/>
        </p:nvCxnSpPr>
        <p:spPr>
          <a:xfrm rot="5400000">
            <a:off x="749273" y="3821115"/>
            <a:ext cx="1928826" cy="1588"/>
          </a:xfrm>
          <a:prstGeom prst="line">
            <a:avLst/>
          </a:prstGeom>
          <a:ln w="1270">
            <a:solidFill>
              <a:schemeClr val="bg1">
                <a:lumMod val="9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 userDrawn="1"/>
        </p:nvCxnSpPr>
        <p:spPr>
          <a:xfrm rot="5400000">
            <a:off x="965174" y="3821909"/>
            <a:ext cx="1928826" cy="1588"/>
          </a:xfrm>
          <a:prstGeom prst="line">
            <a:avLst/>
          </a:prstGeom>
          <a:ln w="1270">
            <a:solidFill>
              <a:schemeClr val="bg1">
                <a:lumMod val="9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 userDrawn="1"/>
        </p:nvCxnSpPr>
        <p:spPr>
          <a:xfrm rot="5400000">
            <a:off x="1179488" y="3821115"/>
            <a:ext cx="1928826" cy="1588"/>
          </a:xfrm>
          <a:prstGeom prst="line">
            <a:avLst/>
          </a:prstGeom>
          <a:ln w="1270">
            <a:solidFill>
              <a:schemeClr val="bg1">
                <a:lumMod val="9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 userDrawn="1"/>
        </p:nvCxnSpPr>
        <p:spPr>
          <a:xfrm rot="5400000">
            <a:off x="1392214" y="3821909"/>
            <a:ext cx="1928826" cy="1588"/>
          </a:xfrm>
          <a:prstGeom prst="line">
            <a:avLst/>
          </a:prstGeom>
          <a:ln w="1270">
            <a:solidFill>
              <a:schemeClr val="bg1">
                <a:lumMod val="9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 userDrawn="1"/>
        </p:nvCxnSpPr>
        <p:spPr>
          <a:xfrm rot="5400000">
            <a:off x="1606528" y="3821115"/>
            <a:ext cx="1928826" cy="1588"/>
          </a:xfrm>
          <a:prstGeom prst="line">
            <a:avLst/>
          </a:prstGeom>
          <a:ln w="1270">
            <a:solidFill>
              <a:schemeClr val="bg1">
                <a:lumMod val="9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 userDrawn="1"/>
        </p:nvCxnSpPr>
        <p:spPr>
          <a:xfrm rot="5400000">
            <a:off x="1822430" y="3821909"/>
            <a:ext cx="1928826" cy="1588"/>
          </a:xfrm>
          <a:prstGeom prst="line">
            <a:avLst/>
          </a:prstGeom>
          <a:ln w="1270">
            <a:solidFill>
              <a:schemeClr val="bg1">
                <a:lumMod val="9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 userDrawn="1"/>
        </p:nvCxnSpPr>
        <p:spPr>
          <a:xfrm rot="5400000">
            <a:off x="2036744" y="3821115"/>
            <a:ext cx="1928826" cy="1588"/>
          </a:xfrm>
          <a:prstGeom prst="line">
            <a:avLst/>
          </a:prstGeom>
          <a:ln w="1270">
            <a:solidFill>
              <a:schemeClr val="bg1">
                <a:lumMod val="9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 userDrawn="1"/>
        </p:nvCxnSpPr>
        <p:spPr>
          <a:xfrm rot="5400000">
            <a:off x="2249470" y="3821909"/>
            <a:ext cx="1928826" cy="1588"/>
          </a:xfrm>
          <a:prstGeom prst="line">
            <a:avLst/>
          </a:prstGeom>
          <a:ln w="1270">
            <a:solidFill>
              <a:schemeClr val="bg1">
                <a:lumMod val="9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 userDrawn="1"/>
        </p:nvCxnSpPr>
        <p:spPr>
          <a:xfrm rot="5400000">
            <a:off x="2463784" y="3821115"/>
            <a:ext cx="1928826" cy="1588"/>
          </a:xfrm>
          <a:prstGeom prst="line">
            <a:avLst/>
          </a:prstGeom>
          <a:ln w="1270">
            <a:solidFill>
              <a:schemeClr val="bg1">
                <a:lumMod val="9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 userDrawn="1"/>
        </p:nvCxnSpPr>
        <p:spPr>
          <a:xfrm rot="5400000">
            <a:off x="2679687" y="3821909"/>
            <a:ext cx="1928826" cy="1588"/>
          </a:xfrm>
          <a:prstGeom prst="line">
            <a:avLst/>
          </a:prstGeom>
          <a:ln w="1270">
            <a:solidFill>
              <a:schemeClr val="bg1">
                <a:lumMod val="9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/>
          <p:nvPr userDrawn="1"/>
        </p:nvCxnSpPr>
        <p:spPr>
          <a:xfrm rot="5400000">
            <a:off x="2894001" y="3821115"/>
            <a:ext cx="1928826" cy="1588"/>
          </a:xfrm>
          <a:prstGeom prst="line">
            <a:avLst/>
          </a:prstGeom>
          <a:ln w="1270">
            <a:solidFill>
              <a:schemeClr val="bg1">
                <a:lumMod val="9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 userDrawn="1"/>
        </p:nvCxnSpPr>
        <p:spPr>
          <a:xfrm rot="5400000">
            <a:off x="3106727" y="3821909"/>
            <a:ext cx="1928826" cy="1588"/>
          </a:xfrm>
          <a:prstGeom prst="line">
            <a:avLst/>
          </a:prstGeom>
          <a:ln w="1270">
            <a:solidFill>
              <a:schemeClr val="bg1">
                <a:lumMod val="9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/>
          <p:nvPr userDrawn="1"/>
        </p:nvCxnSpPr>
        <p:spPr>
          <a:xfrm rot="5400000">
            <a:off x="3321041" y="3821115"/>
            <a:ext cx="1928826" cy="1588"/>
          </a:xfrm>
          <a:prstGeom prst="line">
            <a:avLst/>
          </a:prstGeom>
          <a:ln w="1270">
            <a:solidFill>
              <a:schemeClr val="bg1">
                <a:lumMod val="9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 userDrawn="1"/>
        </p:nvCxnSpPr>
        <p:spPr>
          <a:xfrm rot="5400000">
            <a:off x="3536943" y="3821909"/>
            <a:ext cx="1928826" cy="1588"/>
          </a:xfrm>
          <a:prstGeom prst="line">
            <a:avLst/>
          </a:prstGeom>
          <a:ln w="1270">
            <a:solidFill>
              <a:schemeClr val="bg1">
                <a:lumMod val="9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 userDrawn="1"/>
        </p:nvCxnSpPr>
        <p:spPr>
          <a:xfrm rot="5400000">
            <a:off x="3751257" y="3821115"/>
            <a:ext cx="1928826" cy="1588"/>
          </a:xfrm>
          <a:prstGeom prst="line">
            <a:avLst/>
          </a:prstGeom>
          <a:ln w="1270">
            <a:solidFill>
              <a:schemeClr val="bg1">
                <a:lumMod val="9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 userDrawn="1"/>
        </p:nvCxnSpPr>
        <p:spPr>
          <a:xfrm rot="5400000">
            <a:off x="3963983" y="3821909"/>
            <a:ext cx="1928826" cy="1588"/>
          </a:xfrm>
          <a:prstGeom prst="line">
            <a:avLst/>
          </a:prstGeom>
          <a:ln w="1270">
            <a:solidFill>
              <a:schemeClr val="bg1">
                <a:lumMod val="9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 userDrawn="1"/>
        </p:nvCxnSpPr>
        <p:spPr>
          <a:xfrm rot="5400000">
            <a:off x="4178297" y="3821115"/>
            <a:ext cx="1928826" cy="1588"/>
          </a:xfrm>
          <a:prstGeom prst="line">
            <a:avLst/>
          </a:prstGeom>
          <a:ln w="1270">
            <a:solidFill>
              <a:schemeClr val="bg1">
                <a:lumMod val="9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/>
          <p:nvPr userDrawn="1"/>
        </p:nvCxnSpPr>
        <p:spPr>
          <a:xfrm rot="5400000">
            <a:off x="4394199" y="3821909"/>
            <a:ext cx="1928826" cy="1588"/>
          </a:xfrm>
          <a:prstGeom prst="line">
            <a:avLst/>
          </a:prstGeom>
          <a:ln w="1270">
            <a:solidFill>
              <a:schemeClr val="bg1">
                <a:lumMod val="9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 userDrawn="1"/>
        </p:nvCxnSpPr>
        <p:spPr>
          <a:xfrm rot="5400000">
            <a:off x="4608513" y="3821115"/>
            <a:ext cx="1928826" cy="1588"/>
          </a:xfrm>
          <a:prstGeom prst="line">
            <a:avLst/>
          </a:prstGeom>
          <a:ln w="1270">
            <a:solidFill>
              <a:schemeClr val="bg1">
                <a:lumMod val="9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/>
          <p:nvPr userDrawn="1"/>
        </p:nvCxnSpPr>
        <p:spPr>
          <a:xfrm rot="5400000">
            <a:off x="4821239" y="3821909"/>
            <a:ext cx="1928826" cy="1588"/>
          </a:xfrm>
          <a:prstGeom prst="line">
            <a:avLst/>
          </a:prstGeom>
          <a:ln w="1270">
            <a:solidFill>
              <a:schemeClr val="bg1">
                <a:lumMod val="9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/>
          <p:nvPr userDrawn="1"/>
        </p:nvCxnSpPr>
        <p:spPr>
          <a:xfrm rot="5400000">
            <a:off x="5035553" y="3821115"/>
            <a:ext cx="1928826" cy="1588"/>
          </a:xfrm>
          <a:prstGeom prst="line">
            <a:avLst/>
          </a:prstGeom>
          <a:ln w="1270">
            <a:solidFill>
              <a:schemeClr val="bg1">
                <a:lumMod val="9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/>
          <p:cNvCxnSpPr/>
          <p:nvPr userDrawn="1"/>
        </p:nvCxnSpPr>
        <p:spPr>
          <a:xfrm rot="5400000">
            <a:off x="5251455" y="3821909"/>
            <a:ext cx="1928826" cy="1588"/>
          </a:xfrm>
          <a:prstGeom prst="line">
            <a:avLst/>
          </a:prstGeom>
          <a:ln w="1270">
            <a:solidFill>
              <a:schemeClr val="bg1">
                <a:lumMod val="9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/>
          <p:cNvCxnSpPr/>
          <p:nvPr userDrawn="1"/>
        </p:nvCxnSpPr>
        <p:spPr>
          <a:xfrm rot="5400000">
            <a:off x="5465769" y="3821115"/>
            <a:ext cx="1928826" cy="1588"/>
          </a:xfrm>
          <a:prstGeom prst="line">
            <a:avLst/>
          </a:prstGeom>
          <a:ln w="1270">
            <a:solidFill>
              <a:schemeClr val="bg1">
                <a:lumMod val="9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/>
          <p:cNvCxnSpPr/>
          <p:nvPr userDrawn="1"/>
        </p:nvCxnSpPr>
        <p:spPr>
          <a:xfrm rot="5400000">
            <a:off x="5678495" y="3821909"/>
            <a:ext cx="1928826" cy="1588"/>
          </a:xfrm>
          <a:prstGeom prst="line">
            <a:avLst/>
          </a:prstGeom>
          <a:ln w="1270">
            <a:solidFill>
              <a:schemeClr val="bg1">
                <a:lumMod val="9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/>
          <p:cNvCxnSpPr/>
          <p:nvPr userDrawn="1"/>
        </p:nvCxnSpPr>
        <p:spPr>
          <a:xfrm rot="5400000">
            <a:off x="5892809" y="3821115"/>
            <a:ext cx="1928826" cy="1588"/>
          </a:xfrm>
          <a:prstGeom prst="line">
            <a:avLst/>
          </a:prstGeom>
          <a:ln w="1270">
            <a:solidFill>
              <a:schemeClr val="bg1">
                <a:lumMod val="9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/>
          <p:cNvCxnSpPr/>
          <p:nvPr userDrawn="1"/>
        </p:nvCxnSpPr>
        <p:spPr>
          <a:xfrm rot="5400000">
            <a:off x="6108711" y="3821909"/>
            <a:ext cx="1928826" cy="1588"/>
          </a:xfrm>
          <a:prstGeom prst="line">
            <a:avLst/>
          </a:prstGeom>
          <a:ln w="1270">
            <a:solidFill>
              <a:schemeClr val="bg1">
                <a:lumMod val="9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/>
          <p:cNvCxnSpPr/>
          <p:nvPr userDrawn="1"/>
        </p:nvCxnSpPr>
        <p:spPr>
          <a:xfrm rot="5400000">
            <a:off x="6323025" y="3821115"/>
            <a:ext cx="1928826" cy="1588"/>
          </a:xfrm>
          <a:prstGeom prst="line">
            <a:avLst/>
          </a:prstGeom>
          <a:ln w="1270">
            <a:solidFill>
              <a:schemeClr val="bg1">
                <a:lumMod val="9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/>
          <p:cNvCxnSpPr/>
          <p:nvPr userDrawn="1"/>
        </p:nvCxnSpPr>
        <p:spPr>
          <a:xfrm rot="5400000">
            <a:off x="6535751" y="3821909"/>
            <a:ext cx="1928826" cy="1588"/>
          </a:xfrm>
          <a:prstGeom prst="line">
            <a:avLst/>
          </a:prstGeom>
          <a:ln w="1270">
            <a:solidFill>
              <a:schemeClr val="bg1">
                <a:lumMod val="9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/>
          <p:cNvCxnSpPr/>
          <p:nvPr userDrawn="1"/>
        </p:nvCxnSpPr>
        <p:spPr>
          <a:xfrm rot="5400000">
            <a:off x="6750065" y="3821115"/>
            <a:ext cx="1928826" cy="1588"/>
          </a:xfrm>
          <a:prstGeom prst="line">
            <a:avLst/>
          </a:prstGeom>
          <a:ln w="1270">
            <a:solidFill>
              <a:schemeClr val="bg1">
                <a:lumMod val="9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/>
          <p:cNvCxnSpPr/>
          <p:nvPr userDrawn="1"/>
        </p:nvCxnSpPr>
        <p:spPr>
          <a:xfrm rot="5400000">
            <a:off x="6965967" y="3821909"/>
            <a:ext cx="1928826" cy="1588"/>
          </a:xfrm>
          <a:prstGeom prst="line">
            <a:avLst/>
          </a:prstGeom>
          <a:ln w="1270">
            <a:solidFill>
              <a:schemeClr val="bg1">
                <a:lumMod val="9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/>
          <p:cNvCxnSpPr/>
          <p:nvPr userDrawn="1"/>
        </p:nvCxnSpPr>
        <p:spPr>
          <a:xfrm rot="5400000">
            <a:off x="7180281" y="3821115"/>
            <a:ext cx="1928826" cy="1588"/>
          </a:xfrm>
          <a:prstGeom prst="line">
            <a:avLst/>
          </a:prstGeom>
          <a:ln w="1270">
            <a:solidFill>
              <a:schemeClr val="bg1">
                <a:lumMod val="9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/>
          <p:cNvCxnSpPr/>
          <p:nvPr userDrawn="1"/>
        </p:nvCxnSpPr>
        <p:spPr>
          <a:xfrm rot="5400000">
            <a:off x="7393007" y="3821909"/>
            <a:ext cx="1928826" cy="1588"/>
          </a:xfrm>
          <a:prstGeom prst="line">
            <a:avLst/>
          </a:prstGeom>
          <a:ln w="1270">
            <a:solidFill>
              <a:schemeClr val="bg1">
                <a:lumMod val="9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/>
          <p:cNvCxnSpPr/>
          <p:nvPr userDrawn="1"/>
        </p:nvCxnSpPr>
        <p:spPr>
          <a:xfrm rot="5400000">
            <a:off x="7607321" y="3821115"/>
            <a:ext cx="1928826" cy="1588"/>
          </a:xfrm>
          <a:prstGeom prst="line">
            <a:avLst/>
          </a:prstGeom>
          <a:ln w="1270">
            <a:solidFill>
              <a:schemeClr val="bg1">
                <a:lumMod val="9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/>
          <p:cNvCxnSpPr/>
          <p:nvPr userDrawn="1"/>
        </p:nvCxnSpPr>
        <p:spPr>
          <a:xfrm rot="5400000">
            <a:off x="7823223" y="3821909"/>
            <a:ext cx="1928826" cy="1588"/>
          </a:xfrm>
          <a:prstGeom prst="line">
            <a:avLst/>
          </a:prstGeom>
          <a:ln w="1270">
            <a:solidFill>
              <a:schemeClr val="bg1">
                <a:lumMod val="9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/>
          <p:cNvCxnSpPr/>
          <p:nvPr userDrawn="1"/>
        </p:nvCxnSpPr>
        <p:spPr>
          <a:xfrm rot="5400000">
            <a:off x="8037537" y="3821115"/>
            <a:ext cx="1928826" cy="1588"/>
          </a:xfrm>
          <a:prstGeom prst="line">
            <a:avLst/>
          </a:prstGeom>
          <a:ln w="1270">
            <a:solidFill>
              <a:schemeClr val="bg1">
                <a:lumMod val="9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サブタイトル 16"/>
          <p:cNvSpPr txBox="1">
            <a:spLocks/>
          </p:cNvSpPr>
          <p:nvPr userDrawn="1"/>
        </p:nvSpPr>
        <p:spPr bwMode="auto">
          <a:xfrm>
            <a:off x="714348" y="3143248"/>
            <a:ext cx="777240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b" anchorCtr="0" compatLnSpc="1">
            <a:prstTxWarp prst="textNoShape">
              <a:avLst/>
            </a:prstTxWarp>
          </a:bodyPr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pPr marL="0" marR="64008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None/>
              <a:tabLst/>
              <a:defRPr/>
            </a:pPr>
            <a:r>
              <a:rPr kumimoji="1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NetAgent Co.,Ltd.</a:t>
            </a:r>
          </a:p>
          <a:p>
            <a:pPr marL="0" marR="64008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None/>
              <a:tabLst/>
              <a:defRPr/>
            </a:pPr>
            <a:r>
              <a:rPr kumimoji="1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KaiTi" pitchFamily="49" charset="-122"/>
                <a:cs typeface="Arial" pitchFamily="34" charset="0"/>
              </a:rPr>
              <a:t>http://www.netagent.co.jp/</a:t>
            </a:r>
            <a:endParaRPr kumimoji="1" lang="en-US" sz="2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KaiTi" pitchFamily="49" charset="-122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  <a:extLst/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7" name="タイトル 6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71546"/>
          </a:xfrm>
        </p:spPr>
        <p:txBody>
          <a:bodyPr rtlCol="0"/>
          <a:lstStyle>
            <a:lvl1pPr>
              <a:defRPr>
                <a:latin typeface="Arial Black" pitchFamily="34" charset="0"/>
              </a:defRPr>
            </a:lvl1pPr>
            <a:extLst/>
          </a:lstStyle>
          <a:p>
            <a:r>
              <a:rPr lang="en-US" altLang="ja-JP" smtClean="0"/>
              <a:t>Title</a:t>
            </a:r>
            <a:endParaRPr lang="en-US"/>
          </a:p>
        </p:txBody>
      </p:sp>
      <p:sp>
        <p:nvSpPr>
          <p:cNvPr id="4" name="日付プレースホル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9B3D4-09D9-46D8-BF58-C7A8629E7E5D}" type="slidenum">
              <a:rPr lang="en-US" altLang="ja-JP"/>
              <a:pPr>
                <a:defRPr/>
              </a:pPr>
              <a:t>&lt;#&gt;</a:t>
            </a:fld>
            <a:endParaRPr lang="en-US" altLang="ja-JP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EDC3DE3-F081-4378-B082-9F5EA61B64B7}" type="slidenum">
              <a:rPr lang="en-US" altLang="ja-JP"/>
              <a:pPr>
                <a:defRPr/>
              </a:pPr>
              <a:t>&lt;#&gt;</a:t>
            </a:fld>
            <a:endParaRPr lang="en-US" altLang="ja-JP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0D918-E205-49ED-B1BA-26BB965C5225}" type="slidenum">
              <a:rPr lang="en-US" altLang="ja-JP"/>
              <a:pPr>
                <a:defRPr/>
              </a:pPr>
              <a:t>&lt;#&gt;</a:t>
            </a:fld>
            <a:endParaRPr lang="en-US" altLang="ja-JP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13780-A7C9-432C-8D7D-121B6922E157}" type="slidenum">
              <a:rPr lang="en-US" altLang="ja-JP"/>
              <a:pPr>
                <a:defRPr/>
              </a:pPr>
              <a:t>&lt;#&gt;</a:t>
            </a:fld>
            <a:endParaRPr lang="en-US" altLang="ja-JP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F2FC5-2B2A-4DB2-A5FF-9A0679005A7D}" type="slidenum">
              <a:rPr lang="en-US" altLang="ja-JP"/>
              <a:pPr>
                <a:defRPr/>
              </a:pPr>
              <a:t>&lt;#&gt;</a:t>
            </a:fld>
            <a:endParaRPr lang="en-US" altLang="ja-JP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正方形/長方形 19"/>
          <p:cNvSpPr/>
          <p:nvPr userDrawn="1"/>
        </p:nvSpPr>
        <p:spPr>
          <a:xfrm>
            <a:off x="0" y="0"/>
            <a:ext cx="9144000" cy="107157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正方形/長方形 16"/>
          <p:cNvSpPr/>
          <p:nvPr userDrawn="1"/>
        </p:nvSpPr>
        <p:spPr>
          <a:xfrm>
            <a:off x="0" y="6572272"/>
            <a:ext cx="9144000" cy="285728"/>
          </a:xfrm>
          <a:prstGeom prst="rect">
            <a:avLst/>
          </a:prstGeom>
          <a:gradFill flip="none" rotWithShape="1">
            <a:gsLst>
              <a:gs pos="0">
                <a:srgbClr val="167D92"/>
              </a:gs>
              <a:gs pos="10000">
                <a:srgbClr val="1B98B1"/>
              </a:gs>
              <a:gs pos="15000">
                <a:srgbClr val="41C8E3"/>
              </a:gs>
              <a:gs pos="26000">
                <a:schemeClr val="bg1"/>
              </a:gs>
              <a:gs pos="29000">
                <a:schemeClr val="bg1"/>
              </a:gs>
              <a:gs pos="50000">
                <a:srgbClr val="054571"/>
              </a:gs>
              <a:gs pos="70000">
                <a:srgbClr val="154C5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タイトル プレースホルダ 8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071546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extLst/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1033" name="テキスト プレースホルダ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smtClean="0"/>
          </a:p>
        </p:txBody>
      </p:sp>
      <p:sp>
        <p:nvSpPr>
          <p:cNvPr id="10" name="日付プレースホルダ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dirty="0">
                <a:solidFill>
                  <a:schemeClr val="tx1"/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endParaRPr lang="en-US" altLang="ja-JP"/>
          </a:p>
        </p:txBody>
      </p:sp>
      <p:sp>
        <p:nvSpPr>
          <p:cNvPr id="22" name="フッター プレースホルダ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dirty="0">
                <a:solidFill>
                  <a:schemeClr val="tx1"/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endParaRPr lang="en-US" altLang="ja-JP"/>
          </a:p>
        </p:txBody>
      </p:sp>
      <p:sp>
        <p:nvSpPr>
          <p:cNvPr id="18" name="スライド番号プレースホルダ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fld id="{6B7D3068-C200-4C43-95B5-B0C711701662}" type="slidenum">
              <a:rPr lang="en-US" altLang="ja-JP"/>
              <a:pPr>
                <a:defRPr/>
              </a:pPr>
              <a:t>&lt;#&gt;</a:t>
            </a:fld>
            <a:endParaRPr lang="en-US" altLang="ja-JP" dirty="0"/>
          </a:p>
        </p:txBody>
      </p:sp>
      <p:sp>
        <p:nvSpPr>
          <p:cNvPr id="19" name="正方形/長方形 18"/>
          <p:cNvSpPr/>
          <p:nvPr userDrawn="1"/>
        </p:nvSpPr>
        <p:spPr>
          <a:xfrm>
            <a:off x="3643306" y="6572272"/>
            <a:ext cx="5500694" cy="285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ja-JP" sz="1600" smtClean="0">
                <a:latin typeface="Arial" pitchFamily="34" charset="0"/>
                <a:cs typeface="Arial" pitchFamily="34" charset="0"/>
              </a:rPr>
              <a:t>NetAgent Co.,Ltd. http://www.netagent.co.jp/</a:t>
            </a:r>
            <a:endParaRPr kumimoji="1" lang="ja-JP" altLang="en-US" sz="1600"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6" r:id="rId2"/>
    <p:sldLayoutId id="2147483788" r:id="rId3"/>
    <p:sldLayoutId id="2147483785" r:id="rId4"/>
    <p:sldLayoutId id="2147483784" r:id="rId5"/>
    <p:sldLayoutId id="2147483783" r:id="rId6"/>
  </p:sldLayoutIdLst>
  <p:transition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100" b="0" kern="120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100" b="1">
          <a:solidFill>
            <a:schemeClr val="tx2"/>
          </a:solidFill>
          <a:latin typeface="Lucida Sans Unicode" pitchFamily="34" charset="0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100" b="1">
          <a:solidFill>
            <a:schemeClr val="tx2"/>
          </a:solidFill>
          <a:latin typeface="Lucida Sans Unicode" pitchFamily="34" charset="0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100" b="1">
          <a:solidFill>
            <a:schemeClr val="tx2"/>
          </a:solidFill>
          <a:latin typeface="Lucida Sans Unicode" pitchFamily="34" charset="0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100" b="1">
          <a:solidFill>
            <a:schemeClr val="tx2"/>
          </a:solidFill>
          <a:latin typeface="Lucida Sans Unicode" pitchFamily="34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100" b="1">
          <a:solidFill>
            <a:schemeClr val="tx2"/>
          </a:solidFill>
          <a:latin typeface="Lucida Sans Unicode" pitchFamily="34" charset="0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100" b="1">
          <a:solidFill>
            <a:schemeClr val="tx2"/>
          </a:solidFill>
          <a:latin typeface="Lucida Sans Unicode" pitchFamily="34" charset="0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100" b="1">
          <a:solidFill>
            <a:schemeClr val="tx2"/>
          </a:solidFill>
          <a:latin typeface="Lucida Sans Unicode" pitchFamily="34" charset="0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100" b="1">
          <a:solidFill>
            <a:schemeClr val="tx2"/>
          </a:solidFill>
          <a:latin typeface="Lucida Sans Unicode" pitchFamily="34" charset="0"/>
          <a:ea typeface="ＭＳ Ｐゴシック" charset="-128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SzPct val="65000"/>
        <a:buFont typeface="Wingdings 3" pitchFamily="18" charset="2"/>
        <a:buChar char="}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596" y="1071563"/>
            <a:ext cx="8072494" cy="16430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ja-JP" sz="3600" dirty="0" smtClean="0">
                <a:latin typeface="Arial Black" pitchFamily="34" charset="0"/>
                <a:cs typeface="Arial" pitchFamily="34" charset="0"/>
              </a:rPr>
              <a:t>Attacking with Character Encoding</a:t>
            </a:r>
            <a:br>
              <a:rPr lang="en-US" altLang="ja-JP" sz="3600" dirty="0" smtClean="0">
                <a:latin typeface="Arial Black" pitchFamily="34" charset="0"/>
                <a:cs typeface="Arial" pitchFamily="34" charset="0"/>
              </a:rPr>
            </a:br>
            <a:r>
              <a:rPr lang="en-US" altLang="ja-JP" sz="3600" dirty="0" smtClean="0">
                <a:latin typeface="Arial Black" pitchFamily="34" charset="0"/>
                <a:cs typeface="Arial" pitchFamily="34" charset="0"/>
              </a:rPr>
              <a:t> for Profit and </a:t>
            </a:r>
            <a:r>
              <a:rPr lang="en-US" altLang="ja-JP" sz="3600" smtClean="0">
                <a:latin typeface="Arial Black" pitchFamily="34" charset="0"/>
                <a:cs typeface="Arial" pitchFamily="34" charset="0"/>
              </a:rPr>
              <a:t>Fun </a:t>
            </a:r>
            <a:endParaRPr lang="ja-JP" altLang="en-US" sz="2700" b="0" dirty="0" smtClean="0"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00100" y="5214950"/>
            <a:ext cx="7772400" cy="1200150"/>
          </a:xfrm>
        </p:spPr>
        <p:txBody>
          <a:bodyPr>
            <a:normAutofit/>
          </a:bodyPr>
          <a:lstStyle/>
          <a:p>
            <a:pPr marR="0">
              <a:lnSpc>
                <a:spcPct val="80000"/>
              </a:lnSpc>
            </a:pPr>
            <a:r>
              <a:rPr lang="en-US" altLang="ja-JP" sz="1900" smtClean="0">
                <a:latin typeface="Arial Black" pitchFamily="34" charset="0"/>
                <a:ea typeface="メイリオ" pitchFamily="50" charset="-128"/>
                <a:cs typeface="Arial" pitchFamily="34" charset="0"/>
              </a:rPr>
              <a:t>POC2008</a:t>
            </a:r>
            <a:endParaRPr lang="en-US" altLang="ja-JP" sz="1900" dirty="0" smtClean="0">
              <a:latin typeface="Arial Black" pitchFamily="34" charset="0"/>
              <a:ea typeface="メイリオ" pitchFamily="50" charset="-128"/>
              <a:cs typeface="Arial" pitchFamily="34" charset="0"/>
            </a:endParaRPr>
          </a:p>
          <a:p>
            <a:pPr marR="0">
              <a:lnSpc>
                <a:spcPct val="80000"/>
              </a:lnSpc>
            </a:pPr>
            <a:endParaRPr lang="en-US" altLang="ja-JP" sz="1900" dirty="0" smtClean="0">
              <a:latin typeface="Arial Black" pitchFamily="34" charset="0"/>
              <a:ea typeface="メイリオ" pitchFamily="50" charset="-128"/>
              <a:cs typeface="Arial" pitchFamily="34" charset="0"/>
            </a:endParaRPr>
          </a:p>
          <a:p>
            <a:pPr marR="0">
              <a:lnSpc>
                <a:spcPct val="80000"/>
              </a:lnSpc>
            </a:pPr>
            <a:r>
              <a:rPr lang="en-US" altLang="ja-JP" sz="1900" dirty="0" smtClean="0">
                <a:latin typeface="Arial Black" pitchFamily="34" charset="0"/>
                <a:ea typeface="メイリオ" pitchFamily="50" charset="-128"/>
                <a:cs typeface="Arial" pitchFamily="34" charset="0"/>
              </a:rPr>
              <a:t>Yosuke HASEGAWA</a:t>
            </a:r>
          </a:p>
          <a:p>
            <a:pPr marR="0">
              <a:lnSpc>
                <a:spcPct val="80000"/>
              </a:lnSpc>
            </a:pPr>
            <a:r>
              <a:rPr lang="en-US" altLang="ja-JP" sz="1900" dirty="0" smtClean="0">
                <a:latin typeface="Arial Black" pitchFamily="34" charset="0"/>
                <a:ea typeface="メイリオ" pitchFamily="50" charset="-128"/>
                <a:cs typeface="Arial" pitchFamily="34" charset="0"/>
              </a:rPr>
              <a:t>hasegawa@utf-8.jp</a:t>
            </a:r>
            <a:endParaRPr lang="ja-JP" altLang="ja-JP" sz="1900" dirty="0" smtClean="0">
              <a:latin typeface="Arial Black" pitchFamily="34" charset="0"/>
              <a:ea typeface="メイリオ" pitchFamily="50" charset="-128"/>
              <a:cs typeface="Arial" pitchFamily="34" charset="0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5286388"/>
            <a:ext cx="2428828" cy="117342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5214942" y="1500174"/>
            <a:ext cx="3214710" cy="4286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428596" y="1500174"/>
            <a:ext cx="4714908" cy="4286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5500694" y="1928802"/>
            <a:ext cx="3214710" cy="2500330"/>
          </a:xfrm>
          <a:prstGeom prst="rect">
            <a:avLst/>
          </a:prstGeom>
          <a:solidFill>
            <a:srgbClr val="FFDD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714348" y="1928802"/>
            <a:ext cx="4572032" cy="2500330"/>
          </a:xfrm>
          <a:prstGeom prst="rect">
            <a:avLst/>
          </a:prstGeom>
          <a:solidFill>
            <a:srgbClr val="FFDD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Agenda</a:t>
            </a:r>
            <a:endParaRPr kumimoji="1" lang="ja-JP" altLang="en-US"/>
          </a:p>
        </p:txBody>
      </p:sp>
      <p:sp>
        <p:nvSpPr>
          <p:cNvPr id="4" name="コンテンツ プレースホルダ 1"/>
          <p:cNvSpPr txBox="1">
            <a:spLocks/>
          </p:cNvSpPr>
          <p:nvPr/>
        </p:nvSpPr>
        <p:spPr bwMode="auto">
          <a:xfrm>
            <a:off x="5072066" y="1071546"/>
            <a:ext cx="571504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marR="0" lvl="0" indent="-255588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1" lang="ja-JP" altLang="en-US" sz="27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はじめに</a:t>
            </a:r>
            <a:endParaRPr kumimoji="1" lang="en-US" altLang="ja-JP" sz="27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65125" marR="0" lvl="0" indent="-255588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lang="ja-JP" altLang="en-US" sz="270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比較の一致</a:t>
            </a:r>
            <a:r>
              <a:rPr lang="en-US" altLang="ja-JP" sz="270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/</a:t>
            </a:r>
            <a:r>
              <a:rPr lang="ja-JP" altLang="en-US" sz="270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不一致</a:t>
            </a:r>
            <a:endParaRPr kumimoji="1" lang="en-US" sz="27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lang="ja-JP" altLang="en-US" sz="200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冗長なエンコーディング</a:t>
            </a:r>
            <a:endParaRPr kumimoji="1" 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多対一の変換</a:t>
            </a:r>
            <a:endParaRPr kumimoji="1" lang="en-US" altLang="ja-JP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大文字と小文字</a:t>
            </a:r>
            <a:endParaRPr kumimoji="1" 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正規化</a:t>
            </a:r>
            <a:endParaRPr kumimoji="1" 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不正なバイト列の埋め込み</a:t>
            </a:r>
            <a:endParaRPr kumimoji="1" lang="en-US" altLang="ja-JP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lang="ja-JP" altLang="en-US" sz="2000" noProof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先行バイトの埋め込み</a:t>
            </a:r>
            <a:endParaRPr lang="en-US" altLang="ja-JP" sz="2000" noProof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エンコード情報の不一致</a:t>
            </a:r>
            <a:endParaRPr kumimoji="1" lang="en-US" altLang="ja-JP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en-US" altLang="ja-JP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7</a:t>
            </a: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ビット文字コードの解釈</a:t>
            </a:r>
            <a:endParaRPr kumimoji="1" 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65125" marR="0" lvl="0" indent="-255588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1" lang="ja-JP" altLang="en-US" sz="27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表示上の欺瞞</a:t>
            </a:r>
            <a:r>
              <a:rPr kumimoji="1" lang="en-US" sz="27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視覚的に似た文字</a:t>
            </a:r>
            <a:r>
              <a:rPr kumimoji="1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見えない文字</a:t>
            </a:r>
            <a:endParaRPr kumimoji="1" 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制御文字の埋め込み</a:t>
            </a:r>
            <a:r>
              <a:rPr kumimoji="1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365125" marR="0" lvl="0" indent="-255588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1" lang="ja-JP" altLang="en-US" sz="27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まとめ</a:t>
            </a:r>
            <a:endParaRPr kumimoji="1" lang="ja-JP" altLang="en-US" sz="2700" b="0" i="0" u="none" strike="noStrike" kern="1200" cap="none" spc="0" normalizeH="0" baseline="0" noProof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285720" y="1071546"/>
            <a:ext cx="5857916" cy="514353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ja-JP" smtClean="0"/>
              <a:t>Introduction</a:t>
            </a:r>
          </a:p>
          <a:p>
            <a:pPr>
              <a:spcBef>
                <a:spcPts val="0"/>
              </a:spcBef>
            </a:pPr>
            <a:r>
              <a:rPr lang="en-US" smtClean="0"/>
              <a:t>Comparison: match/unmatch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Redundant encoding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Many-to-one Conversion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Upper case and Lower case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Normalization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Embedded invalid characters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Embedded leading bytes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Mismatch in charset information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Interpreting 7-bit encoding </a:t>
            </a:r>
          </a:p>
          <a:p>
            <a:pPr>
              <a:spcBef>
                <a:spcPts val="0"/>
              </a:spcBef>
            </a:pPr>
            <a:r>
              <a:rPr lang="en-US" smtClean="0"/>
              <a:t>Deceptive indications 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Characters with similar appearance 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Invisible characters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Embedded control </a:t>
            </a:r>
            <a:r>
              <a:rPr lang="ja-JP" altLang="en-US" sz="2000" smtClean="0"/>
              <a:t> </a:t>
            </a:r>
            <a:r>
              <a:rPr lang="en-US" altLang="ja-JP" sz="2000" smtClean="0"/>
              <a:t>characters</a:t>
            </a:r>
            <a:endParaRPr lang="en-US" sz="2000" smtClean="0"/>
          </a:p>
          <a:p>
            <a:pPr>
              <a:spcBef>
                <a:spcPts val="0"/>
              </a:spcBef>
            </a:pPr>
            <a:r>
              <a:rPr lang="en-US" smtClean="0"/>
              <a:t>Conclusion</a:t>
            </a:r>
            <a:endParaRPr kumimoji="1"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85720" y="2071678"/>
            <a:ext cx="85725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000" smtClean="0">
                <a:solidFill>
                  <a:schemeClr val="bg1"/>
                </a:solidFill>
                <a:latin typeface="Arial Black" pitchFamily="34" charset="0"/>
              </a:rPr>
              <a:t>Comparison: match/unmatch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14282" y="4429132"/>
            <a:ext cx="8786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ea"/>
                <a:ea typeface="+mn-ea"/>
              </a:rPr>
              <a:t>比較の一致</a:t>
            </a:r>
            <a:r>
              <a:rPr lang="en-US" altLang="ja-JP" sz="400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ea"/>
                <a:ea typeface="+mn-ea"/>
              </a:rPr>
              <a:t>/</a:t>
            </a:r>
            <a:r>
              <a:rPr lang="ja-JP" altLang="en-US" sz="400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ea"/>
                <a:ea typeface="+mn-ea"/>
              </a:rPr>
              <a:t>不一致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457200" y="1481138"/>
            <a:ext cx="8258204" cy="4525962"/>
          </a:xfrm>
        </p:spPr>
        <p:txBody>
          <a:bodyPr/>
          <a:lstStyle/>
          <a:p>
            <a:r>
              <a:rPr lang="en-US" altLang="ja-JP" sz="3200" smtClean="0">
                <a:latin typeface="Arial Black" pitchFamily="34" charset="0"/>
              </a:rPr>
              <a:t>String comparison and detection</a:t>
            </a:r>
          </a:p>
          <a:p>
            <a:pPr lvl="1"/>
            <a:r>
              <a:rPr lang="en-US" altLang="ja-JP" sz="3200" smtClean="0">
                <a:latin typeface="Arial Black" pitchFamily="34" charset="0"/>
              </a:rPr>
              <a:t>Basic processing for security</a:t>
            </a:r>
            <a:r>
              <a:rPr lang="en-US" sz="3200" smtClean="0">
                <a:latin typeface="Arial Black" pitchFamily="34" charset="0"/>
              </a:rPr>
              <a:t> </a:t>
            </a:r>
          </a:p>
          <a:p>
            <a:pPr lvl="1"/>
            <a:r>
              <a:rPr lang="en-US" altLang="ja-JP" sz="3200" smtClean="0">
                <a:latin typeface="Arial Black" pitchFamily="34" charset="0"/>
              </a:rPr>
              <a:t>"confirm SAFE string to pass" or</a:t>
            </a:r>
            <a:br>
              <a:rPr lang="en-US" altLang="ja-JP" sz="3200" smtClean="0">
                <a:latin typeface="Arial Black" pitchFamily="34" charset="0"/>
              </a:rPr>
            </a:br>
            <a:r>
              <a:rPr lang="en-US" altLang="ja-JP" sz="3200" smtClean="0">
                <a:latin typeface="Arial Black" pitchFamily="34" charset="0"/>
              </a:rPr>
              <a:t>"detect DANGEROUS string"</a:t>
            </a:r>
            <a:endParaRPr lang="en-US" altLang="ja-JP" sz="3200" smtClean="0"/>
          </a:p>
          <a:p>
            <a:r>
              <a:rPr lang="ja-JP" altLang="en-US" sz="36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文字列の比較検出</a:t>
            </a:r>
            <a:endParaRPr lang="en-US" altLang="ja-JP" sz="3600" smtClean="0">
              <a:solidFill>
                <a:schemeClr val="accent4">
                  <a:lumMod val="75000"/>
                </a:schemeClr>
              </a:solidFill>
              <a:latin typeface="+mn-ea"/>
            </a:endParaRPr>
          </a:p>
          <a:p>
            <a:pPr lvl="1"/>
            <a:r>
              <a:rPr lang="ja-JP" altLang="en-US" sz="32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セキュリティのための基本処理</a:t>
            </a:r>
            <a:endParaRPr lang="en-US" altLang="ja-JP" sz="3200" smtClean="0">
              <a:solidFill>
                <a:schemeClr val="accent4">
                  <a:lumMod val="75000"/>
                </a:schemeClr>
              </a:solidFill>
              <a:latin typeface="+mn-ea"/>
            </a:endParaRPr>
          </a:p>
          <a:p>
            <a:pPr lvl="1"/>
            <a:r>
              <a:rPr lang="ja-JP" altLang="en-US" sz="32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「安全な文字列の確認」や「危険な文字列の検出」</a:t>
            </a:r>
            <a:endParaRPr lang="en-US" altLang="ja-JP" sz="3200" smtClean="0">
              <a:solidFill>
                <a:schemeClr val="accent4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>
            <a:normAutofit/>
          </a:bodyPr>
          <a:lstStyle/>
          <a:p>
            <a:r>
              <a:rPr lang="en-US" altLang="ja-JP" sz="3400" smtClean="0"/>
              <a:t>Comparison: match/unmatch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5214942" y="1500174"/>
            <a:ext cx="3214710" cy="428628"/>
          </a:xfrm>
          <a:prstGeom prst="rect">
            <a:avLst/>
          </a:prstGeom>
          <a:solidFill>
            <a:srgbClr val="FFDD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428596" y="1500174"/>
            <a:ext cx="4714908" cy="428628"/>
          </a:xfrm>
          <a:prstGeom prst="rect">
            <a:avLst/>
          </a:prstGeom>
          <a:solidFill>
            <a:srgbClr val="FFDD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5357818" y="1928802"/>
            <a:ext cx="3357586" cy="2500330"/>
          </a:xfrm>
          <a:prstGeom prst="rect">
            <a:avLst/>
          </a:prstGeom>
          <a:solidFill>
            <a:srgbClr val="FFDD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714348" y="1928802"/>
            <a:ext cx="4572032" cy="2500330"/>
          </a:xfrm>
          <a:prstGeom prst="rect">
            <a:avLst/>
          </a:prstGeom>
          <a:solidFill>
            <a:srgbClr val="FFDD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Agenda</a:t>
            </a:r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5357818" y="1928802"/>
            <a:ext cx="3357586" cy="35719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714348" y="1928802"/>
            <a:ext cx="4572032" cy="35719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コンテンツ プレースホルダ 1"/>
          <p:cNvSpPr txBox="1">
            <a:spLocks/>
          </p:cNvSpPr>
          <p:nvPr/>
        </p:nvSpPr>
        <p:spPr bwMode="auto">
          <a:xfrm>
            <a:off x="5072066" y="1071546"/>
            <a:ext cx="571504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marR="0" lvl="0" indent="-255588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1" lang="ja-JP" altLang="en-US" sz="27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はじめに</a:t>
            </a:r>
            <a:endParaRPr kumimoji="1" lang="en-US" altLang="ja-JP" sz="27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65125" marR="0" lvl="0" indent="-255588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lang="ja-JP" altLang="en-US" sz="270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比較の一致</a:t>
            </a:r>
            <a:r>
              <a:rPr lang="en-US" altLang="ja-JP" sz="270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/</a:t>
            </a:r>
            <a:r>
              <a:rPr lang="ja-JP" altLang="en-US" sz="270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不一致</a:t>
            </a:r>
            <a:endParaRPr kumimoji="1" lang="en-US" sz="27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lang="ja-JP" altLang="en-US" sz="200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冗長なエンコーディング</a:t>
            </a:r>
            <a:endParaRPr kumimoji="1" 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多対一の変換</a:t>
            </a:r>
            <a:endParaRPr kumimoji="1" lang="en-US" altLang="ja-JP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大文字と小文字</a:t>
            </a:r>
            <a:endParaRPr kumimoji="1" 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正規化</a:t>
            </a:r>
            <a:endParaRPr kumimoji="1" 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不正なバイト列の埋め込み</a:t>
            </a:r>
            <a:endParaRPr kumimoji="1" lang="en-US" altLang="ja-JP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lang="ja-JP" altLang="en-US" sz="2000" noProof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先行バイトの埋め込み</a:t>
            </a:r>
            <a:endParaRPr lang="en-US" altLang="ja-JP" sz="2000" noProof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エンコード情報の不一致</a:t>
            </a:r>
            <a:endParaRPr kumimoji="1" lang="en-US" altLang="ja-JP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en-US" altLang="ja-JP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7</a:t>
            </a: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ビット文字コードの解釈</a:t>
            </a:r>
            <a:endParaRPr kumimoji="1" 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65125" marR="0" lvl="0" indent="-255588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1" lang="ja-JP" altLang="en-US" sz="27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表示上の欺瞞</a:t>
            </a:r>
            <a:r>
              <a:rPr kumimoji="1" lang="en-US" sz="27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視覚的に似た文字</a:t>
            </a:r>
            <a:r>
              <a:rPr kumimoji="1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見えない文字</a:t>
            </a:r>
            <a:endParaRPr kumimoji="1" 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制御文字の埋め込み</a:t>
            </a:r>
            <a:r>
              <a:rPr kumimoji="1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365125" marR="0" lvl="0" indent="-255588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1" lang="ja-JP" altLang="en-US" sz="27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まとめ</a:t>
            </a:r>
            <a:endParaRPr kumimoji="1" lang="ja-JP" altLang="en-US" sz="2700" b="0" i="0" u="none" strike="noStrike" kern="1200" cap="none" spc="0" normalizeH="0" baseline="0" noProof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285720" y="1071546"/>
            <a:ext cx="5000660" cy="514353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ja-JP" smtClean="0"/>
              <a:t>Introduction</a:t>
            </a:r>
          </a:p>
          <a:p>
            <a:pPr>
              <a:spcBef>
                <a:spcPts val="0"/>
              </a:spcBef>
            </a:pPr>
            <a:r>
              <a:rPr lang="en-US" smtClean="0"/>
              <a:t>Comparison: match/unmatch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Redundant encoding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Many-to-one Conversion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Upper case and Lower case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Normalization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Embedded invalid characters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Embedded leading bytes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Mismatch in charset information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Interpreting 7-bit encoding </a:t>
            </a:r>
          </a:p>
          <a:p>
            <a:pPr>
              <a:spcBef>
                <a:spcPts val="0"/>
              </a:spcBef>
            </a:pPr>
            <a:r>
              <a:rPr lang="en-US" smtClean="0"/>
              <a:t>Deceptive indications 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Characters with similar appearance 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Invisible characters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Embedded control </a:t>
            </a:r>
            <a:r>
              <a:rPr lang="ja-JP" altLang="en-US" sz="2000" smtClean="0"/>
              <a:t> </a:t>
            </a:r>
            <a:r>
              <a:rPr lang="en-US" altLang="ja-JP" sz="2000" smtClean="0"/>
              <a:t>characters</a:t>
            </a:r>
            <a:endParaRPr lang="en-US" sz="2000" smtClean="0"/>
          </a:p>
          <a:p>
            <a:pPr>
              <a:spcBef>
                <a:spcPts val="0"/>
              </a:spcBef>
            </a:pPr>
            <a:r>
              <a:rPr lang="en-US" smtClean="0"/>
              <a:t>Conclusion</a:t>
            </a:r>
            <a:endParaRPr kumimoji="1"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テキスト ボックス 26"/>
          <p:cNvSpPr txBox="1"/>
          <p:nvPr/>
        </p:nvSpPr>
        <p:spPr>
          <a:xfrm>
            <a:off x="2000232" y="1285860"/>
            <a:ext cx="2071702" cy="235745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altLang="ja-JP" sz="2800" smtClean="0">
                <a:solidFill>
                  <a:srgbClr val="C00000"/>
                </a:solidFill>
                <a:latin typeface="Arial Black" pitchFamily="34" charset="0"/>
              </a:rPr>
              <a:t>Valid</a:t>
            </a:r>
            <a:endParaRPr kumimoji="1" lang="ja-JP" altLang="en-US" sz="280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357686" y="1285860"/>
            <a:ext cx="4429156" cy="235745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altLang="ja-JP" sz="2800" smtClean="0">
                <a:solidFill>
                  <a:srgbClr val="C00000"/>
                </a:solidFill>
                <a:latin typeface="Arial Black" pitchFamily="34" charset="0"/>
              </a:rPr>
              <a:t>Invalid</a:t>
            </a:r>
            <a:endParaRPr kumimoji="1" lang="en-US" altLang="ja-JP" sz="280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/>
            <a:endParaRPr lang="en-US" altLang="ja-JP" sz="280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/>
            <a:endParaRPr kumimoji="1" lang="en-US" altLang="ja-JP" sz="280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/>
            <a:endParaRPr lang="en-US" altLang="ja-JP" sz="280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/>
            <a:endParaRPr kumimoji="1" lang="en-US" altLang="ja-JP" sz="2800" smtClean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5" name="コンテンツ プレースホルダ 1"/>
          <p:cNvSpPr>
            <a:spLocks noGrp="1"/>
          </p:cNvSpPr>
          <p:nvPr>
            <p:ph idx="1"/>
          </p:nvPr>
        </p:nvSpPr>
        <p:spPr>
          <a:xfrm>
            <a:off x="457200" y="1481138"/>
            <a:ext cx="8258204" cy="4525962"/>
          </a:xfrm>
        </p:spPr>
        <p:txBody>
          <a:bodyPr/>
          <a:lstStyle/>
          <a:p>
            <a:endParaRPr lang="en-US" altLang="ja-JP" sz="3200" smtClean="0">
              <a:latin typeface="Arial Black" pitchFamily="34" charset="0"/>
            </a:endParaRPr>
          </a:p>
          <a:p>
            <a:endParaRPr lang="en-US" altLang="ja-JP" sz="3200" smtClean="0">
              <a:latin typeface="Arial Black" pitchFamily="34" charset="0"/>
            </a:endParaRPr>
          </a:p>
          <a:p>
            <a:endParaRPr lang="en-US" altLang="ja-JP" sz="3200" smtClean="0">
              <a:latin typeface="Arial Black" pitchFamily="34" charset="0"/>
            </a:endParaRPr>
          </a:p>
          <a:p>
            <a:endParaRPr lang="en-US" altLang="ja-JP" sz="3200" smtClean="0">
              <a:latin typeface="Arial Black" pitchFamily="34" charset="0"/>
            </a:endParaRPr>
          </a:p>
          <a:p>
            <a:r>
              <a:rPr lang="en-US" altLang="ja-JP" sz="3600" smtClean="0">
                <a:latin typeface="Arial Black" pitchFamily="34" charset="0"/>
              </a:rPr>
              <a:t>Overlong forms of UTF-8</a:t>
            </a:r>
          </a:p>
          <a:p>
            <a:pPr lvl="1"/>
            <a:r>
              <a:rPr lang="en-US" sz="3200" smtClean="0">
                <a:latin typeface="Arial Black" pitchFamily="34" charset="0"/>
              </a:rPr>
              <a:t> One of the traditional attack techniques</a:t>
            </a:r>
            <a:endParaRPr lang="en-US" altLang="ja-JP" sz="3200" smtClean="0"/>
          </a:p>
          <a:p>
            <a:r>
              <a:rPr lang="en-US" altLang="ja-JP" sz="36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UTF-8</a:t>
            </a:r>
            <a:r>
              <a:rPr lang="ja-JP" altLang="en-US" sz="36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の非最小形式</a:t>
            </a:r>
            <a:endParaRPr lang="en-US" altLang="ja-JP" sz="3600" smtClean="0">
              <a:solidFill>
                <a:schemeClr val="accent4">
                  <a:lumMod val="75000"/>
                </a:schemeClr>
              </a:solidFill>
              <a:latin typeface="+mn-ea"/>
            </a:endParaRPr>
          </a:p>
          <a:p>
            <a:pPr lvl="1"/>
            <a:r>
              <a:rPr lang="ja-JP" altLang="en-US" sz="32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伝統的な攻撃手法のひとつ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mtClean="0"/>
              <a:t>Redundant encoding</a:t>
            </a:r>
            <a:endParaRPr kumimoji="1" lang="ja-JP" altLang="en-US"/>
          </a:p>
        </p:txBody>
      </p:sp>
      <p:grpSp>
        <p:nvGrpSpPr>
          <p:cNvPr id="6" name="グループ化 22"/>
          <p:cNvGrpSpPr/>
          <p:nvPr/>
        </p:nvGrpSpPr>
        <p:grpSpPr>
          <a:xfrm>
            <a:off x="571472" y="1428736"/>
            <a:ext cx="1000132" cy="1357322"/>
            <a:chOff x="4071140" y="3856834"/>
            <a:chExt cx="1287472" cy="1574018"/>
          </a:xfrm>
        </p:grpSpPr>
        <p:sp>
          <p:nvSpPr>
            <p:cNvPr id="7" name="正方形/長方形 6"/>
            <p:cNvSpPr/>
            <p:nvPr/>
          </p:nvSpPr>
          <p:spPr>
            <a:xfrm>
              <a:off x="4071934" y="4214818"/>
              <a:ext cx="1285884" cy="1214446"/>
            </a:xfrm>
            <a:prstGeom prst="rect">
              <a:avLst/>
            </a:prstGeom>
            <a:gradFill flip="none" rotWithShape="1">
              <a:gsLst>
                <a:gs pos="0">
                  <a:srgbClr val="FFFF99">
                    <a:shade val="30000"/>
                    <a:satMod val="115000"/>
                  </a:srgbClr>
                </a:gs>
                <a:gs pos="50000">
                  <a:srgbClr val="FFFF99">
                    <a:shade val="67500"/>
                    <a:satMod val="115000"/>
                  </a:srgbClr>
                </a:gs>
                <a:gs pos="100000">
                  <a:srgbClr val="FFFF99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4286248" y="4214818"/>
              <a:ext cx="857255" cy="67813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3200" b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/</a:t>
              </a:r>
              <a:endParaRPr kumimoji="1" lang="ja-JP" altLang="en-US"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4071934" y="3857628"/>
              <a:ext cx="928694" cy="35719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直角三角形 9"/>
            <p:cNvSpPr/>
            <p:nvPr/>
          </p:nvSpPr>
          <p:spPr>
            <a:xfrm>
              <a:off x="5000628" y="3857628"/>
              <a:ext cx="357190" cy="357190"/>
            </a:xfrm>
            <a:prstGeom prst="rtTriangle">
              <a:avLst/>
            </a:prstGeom>
            <a:solidFill>
              <a:srgbClr val="FFFFCC"/>
            </a:solidFill>
            <a:ln w="25400" cmpd="sng"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1" name="直線コネクタ 10"/>
            <p:cNvCxnSpPr/>
            <p:nvPr/>
          </p:nvCxnSpPr>
          <p:spPr>
            <a:xfrm rot="10800000">
              <a:off x="4071934" y="5429264"/>
              <a:ext cx="1285884" cy="1588"/>
            </a:xfrm>
            <a:prstGeom prst="line">
              <a:avLst/>
            </a:prstGeom>
            <a:ln w="25400"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>
              <a:stCxn id="10" idx="4"/>
            </p:cNvCxnSpPr>
            <p:nvPr/>
          </p:nvCxnSpPr>
          <p:spPr>
            <a:xfrm rot="5400000">
              <a:off x="4750595" y="4822041"/>
              <a:ext cx="1214446" cy="1588"/>
            </a:xfrm>
            <a:prstGeom prst="line">
              <a:avLst/>
            </a:prstGeom>
            <a:ln w="25400"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 rot="5400000">
              <a:off x="3286116" y="4643446"/>
              <a:ext cx="1571636" cy="1588"/>
            </a:xfrm>
            <a:prstGeom prst="line">
              <a:avLst/>
            </a:prstGeom>
            <a:ln w="25400"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>
              <a:stCxn id="10" idx="0"/>
            </p:cNvCxnSpPr>
            <p:nvPr/>
          </p:nvCxnSpPr>
          <p:spPr>
            <a:xfrm rot="16200000" flipV="1">
              <a:off x="4536281" y="3393281"/>
              <a:ext cx="1588" cy="928694"/>
            </a:xfrm>
            <a:prstGeom prst="line">
              <a:avLst/>
            </a:prstGeom>
            <a:ln w="25400"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テキスト ボックス 14"/>
          <p:cNvSpPr txBox="1"/>
          <p:nvPr/>
        </p:nvSpPr>
        <p:spPr>
          <a:xfrm>
            <a:off x="500034" y="2428868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800" b="1" smtClean="0">
                <a:solidFill>
                  <a:srgbClr val="FF000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Arial" pitchFamily="34" charset="0"/>
                <a:cs typeface="Arial" pitchFamily="34" charset="0"/>
              </a:rPr>
              <a:t>U+002F</a:t>
            </a:r>
            <a:endParaRPr kumimoji="1" lang="ja-JP" altLang="en-US" sz="1800" b="1">
              <a:solidFill>
                <a:srgbClr val="FF0000"/>
              </a:solidFill>
              <a:effectLst>
                <a:glow rad="101600">
                  <a:srgbClr val="FFFFCC">
                    <a:alpha val="60000"/>
                  </a:srgb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214546" y="1857364"/>
            <a:ext cx="1500198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44450" cmpd="sng"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28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0x2F</a:t>
            </a:r>
            <a:endParaRPr kumimoji="1" lang="ja-JP" altLang="en-US" sz="280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786314" y="1857364"/>
            <a:ext cx="200026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44450" cmpd="sng"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28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0xC0 0xAF</a:t>
            </a:r>
            <a:endParaRPr kumimoji="1" lang="ja-JP" altLang="en-US" sz="280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786314" y="3000372"/>
            <a:ext cx="371477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44450" cmpd="sng"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28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0xF0 0x80 0x80 0xAF</a:t>
            </a:r>
            <a:endParaRPr kumimoji="1" lang="ja-JP" altLang="en-US" sz="280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786314" y="2428868"/>
            <a:ext cx="2928958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44450" cmpd="sng"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28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0xE0 0x80 0xAF</a:t>
            </a:r>
            <a:endParaRPr kumimoji="1" lang="ja-JP" altLang="en-US" sz="280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コンテンツ プレースホルダ 1"/>
          <p:cNvSpPr>
            <a:spLocks noGrp="1"/>
          </p:cNvSpPr>
          <p:nvPr>
            <p:ph idx="1"/>
          </p:nvPr>
        </p:nvSpPr>
        <p:spPr>
          <a:xfrm>
            <a:off x="457200" y="1481138"/>
            <a:ext cx="8258204" cy="4525962"/>
          </a:xfrm>
        </p:spPr>
        <p:txBody>
          <a:bodyPr/>
          <a:lstStyle/>
          <a:p>
            <a:r>
              <a:rPr lang="en-US" altLang="ja-JP" sz="3600" smtClean="0">
                <a:latin typeface="Arial Black" pitchFamily="34" charset="0"/>
              </a:rPr>
              <a:t>MS00-057 is famous.</a:t>
            </a:r>
          </a:p>
          <a:p>
            <a:pPr lvl="1"/>
            <a:r>
              <a:rPr lang="en-US" sz="3200" smtClean="0">
                <a:latin typeface="Arial Black" pitchFamily="34" charset="0"/>
              </a:rPr>
              <a:t> Currently, attacks like this have already become fossils..</a:t>
            </a:r>
            <a:endParaRPr lang="en-US" altLang="ja-JP" sz="3200" smtClean="0"/>
          </a:p>
          <a:p>
            <a:r>
              <a:rPr lang="en-US" altLang="ja-JP" sz="36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IIS</a:t>
            </a:r>
            <a:r>
              <a:rPr lang="ja-JP" altLang="en-US" sz="36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の</a:t>
            </a:r>
            <a:r>
              <a:rPr lang="en-US" altLang="ja-JP" sz="36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MS00-057</a:t>
            </a:r>
            <a:r>
              <a:rPr lang="ja-JP" altLang="en-US" sz="36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が有名</a:t>
            </a:r>
            <a:endParaRPr lang="en-US" altLang="ja-JP" sz="3600" smtClean="0">
              <a:solidFill>
                <a:schemeClr val="accent4">
                  <a:lumMod val="75000"/>
                </a:schemeClr>
              </a:solidFill>
              <a:latin typeface="+mn-ea"/>
            </a:endParaRPr>
          </a:p>
          <a:p>
            <a:pPr lvl="1"/>
            <a:r>
              <a:rPr lang="ja-JP" altLang="en-US" sz="32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もはや化石のような攻撃手法</a:t>
            </a:r>
            <a:endParaRPr lang="en-US" altLang="ja-JP" sz="3200" smtClean="0">
              <a:solidFill>
                <a:schemeClr val="accent4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mtClean="0"/>
              <a:t>Redundant encoding</a:t>
            </a:r>
            <a:endParaRPr kumimoji="1" lang="ja-JP" alt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4929198"/>
            <a:ext cx="1828800" cy="1828800"/>
          </a:xfrm>
          <a:prstGeom prst="rect">
            <a:avLst/>
          </a:prstGeom>
          <a:noFill/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5429264"/>
            <a:ext cx="1214446" cy="1214446"/>
          </a:xfrm>
          <a:prstGeom prst="rect">
            <a:avLst/>
          </a:prstGeom>
          <a:noFill/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5715016"/>
            <a:ext cx="909630" cy="909630"/>
          </a:xfrm>
          <a:prstGeom prst="rect">
            <a:avLst/>
          </a:prstGeom>
          <a:noFill/>
        </p:spPr>
      </p:pic>
      <p:sp>
        <p:nvSpPr>
          <p:cNvPr id="38" name="下カーブ矢印 37"/>
          <p:cNvSpPr/>
          <p:nvPr/>
        </p:nvSpPr>
        <p:spPr>
          <a:xfrm rot="20802534">
            <a:off x="6256867" y="4831452"/>
            <a:ext cx="1428760" cy="714380"/>
          </a:xfrm>
          <a:prstGeom prst="curvedDownArrow">
            <a:avLst>
              <a:gd name="adj1" fmla="val 25000"/>
              <a:gd name="adj2" fmla="val 50000"/>
              <a:gd name="adj3" fmla="val 3234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9" name="下カーブ矢印 38"/>
          <p:cNvSpPr/>
          <p:nvPr/>
        </p:nvSpPr>
        <p:spPr>
          <a:xfrm rot="20802534">
            <a:off x="4791925" y="5176016"/>
            <a:ext cx="1224584" cy="615804"/>
          </a:xfrm>
          <a:prstGeom prst="curvedDownArrow">
            <a:avLst>
              <a:gd name="adj1" fmla="val 25000"/>
              <a:gd name="adj2" fmla="val 50000"/>
              <a:gd name="adj3" fmla="val 3234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32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200"/>
              </a:clrFrom>
              <a:clrTo>
                <a:srgbClr val="FFF2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45209">
            <a:off x="6516828" y="4345477"/>
            <a:ext cx="700509" cy="129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200"/>
              </a:clrFrom>
              <a:clrTo>
                <a:srgbClr val="FFF2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325106">
            <a:off x="7588055" y="3544907"/>
            <a:ext cx="1202567" cy="2228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6657" y="5419739"/>
            <a:ext cx="16383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200"/>
              </a:clrFrom>
              <a:clrTo>
                <a:srgbClr val="FFF2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53227">
            <a:off x="5056294" y="4838214"/>
            <a:ext cx="460742" cy="85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85720" y="2071678"/>
            <a:ext cx="8572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latin typeface="Arial Black" pitchFamily="34" charset="0"/>
              </a:rPr>
              <a:t>"fossils", Really?</a:t>
            </a:r>
            <a:endParaRPr kumimoji="1" lang="ja-JP" altLang="en-US" sz="5000">
              <a:latin typeface="Arial Black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14282" y="4429132"/>
            <a:ext cx="8786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smtClean="0">
                <a:solidFill>
                  <a:schemeClr val="accent4">
                    <a:lumMod val="75000"/>
                  </a:schemeClr>
                </a:solidFill>
                <a:latin typeface="+mn-ea"/>
                <a:ea typeface="+mn-ea"/>
              </a:rPr>
              <a:t>ほんとに化石</a:t>
            </a:r>
            <a:r>
              <a:rPr kumimoji="1" lang="en-US" altLang="ja-JP" sz="4000" smtClean="0">
                <a:solidFill>
                  <a:schemeClr val="accent4">
                    <a:lumMod val="75000"/>
                  </a:schemeClr>
                </a:solidFill>
                <a:latin typeface="+mn-ea"/>
                <a:ea typeface="+mn-ea"/>
              </a:rPr>
              <a:t>?</a:t>
            </a:r>
            <a:endParaRPr kumimoji="1" lang="ja-JP" altLang="en-US" sz="4000">
              <a:solidFill>
                <a:schemeClr val="accent4">
                  <a:lumMod val="75000"/>
                </a:schemeClr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コンテンツ プレースホルダ 1"/>
          <p:cNvSpPr>
            <a:spLocks noGrp="1"/>
          </p:cNvSpPr>
          <p:nvPr>
            <p:ph idx="1"/>
          </p:nvPr>
        </p:nvSpPr>
        <p:spPr>
          <a:xfrm>
            <a:off x="457200" y="1481138"/>
            <a:ext cx="8258204" cy="4525962"/>
          </a:xfrm>
        </p:spPr>
        <p:txBody>
          <a:bodyPr/>
          <a:lstStyle/>
          <a:p>
            <a:r>
              <a:rPr lang="en-US" altLang="ja-JP" sz="3600" smtClean="0">
                <a:latin typeface="Arial Black" pitchFamily="34" charset="0"/>
              </a:rPr>
              <a:t>CVE-2008-2938</a:t>
            </a:r>
            <a:br>
              <a:rPr lang="en-US" altLang="ja-JP" sz="3600" smtClean="0">
                <a:latin typeface="Arial Black" pitchFamily="34" charset="0"/>
              </a:rPr>
            </a:br>
            <a:r>
              <a:rPr lang="en-US" altLang="ja-JP" sz="3200" smtClean="0">
                <a:latin typeface="Arial Black" pitchFamily="34" charset="0"/>
              </a:rPr>
              <a:t>Apache Tomcat UTF-8 Directory Traversal Vulnerability</a:t>
            </a:r>
          </a:p>
          <a:p>
            <a:pPr lvl="1"/>
            <a:r>
              <a:rPr lang="en-US" altLang="ja-JP" sz="3200" smtClean="0">
                <a:latin typeface="Arial Black" pitchFamily="34" charset="0"/>
              </a:rPr>
              <a:t>Published: Aug 12 2008</a:t>
            </a:r>
          </a:p>
          <a:p>
            <a:r>
              <a:rPr lang="en-US" altLang="ja-JP" sz="3600" smtClean="0">
                <a:latin typeface="Arial Black" pitchFamily="34" charset="0"/>
              </a:rPr>
              <a:t>Still existing issue, not past, "Living Fossil".</a:t>
            </a:r>
          </a:p>
          <a:p>
            <a:endParaRPr lang="en-US" altLang="ja-JP" sz="3600" smtClean="0">
              <a:latin typeface="Arial Black" pitchFamily="34" charset="0"/>
            </a:endParaRPr>
          </a:p>
          <a:p>
            <a:r>
              <a:rPr lang="ja-JP" altLang="en-US" sz="36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いまでも存在する「生きた化石」</a:t>
            </a:r>
            <a:endParaRPr lang="en-US" altLang="ja-JP" sz="3200" smtClean="0">
              <a:solidFill>
                <a:schemeClr val="accent4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mtClean="0"/>
              <a:t>Redundant encoding</a:t>
            </a:r>
            <a:endParaRPr kumimoji="1"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コンテンツ プレースホルダ 1"/>
          <p:cNvSpPr>
            <a:spLocks noGrp="1"/>
          </p:cNvSpPr>
          <p:nvPr>
            <p:ph idx="1"/>
          </p:nvPr>
        </p:nvSpPr>
        <p:spPr>
          <a:xfrm>
            <a:off x="457200" y="1481138"/>
            <a:ext cx="8258204" cy="4525962"/>
          </a:xfrm>
        </p:spPr>
        <p:txBody>
          <a:bodyPr/>
          <a:lstStyle/>
          <a:p>
            <a:r>
              <a:rPr lang="en-US" altLang="ja-JP" sz="3600" smtClean="0">
                <a:latin typeface="Arial Black" pitchFamily="34" charset="0"/>
              </a:rPr>
              <a:t>Countermeasure:</a:t>
            </a:r>
          </a:p>
          <a:p>
            <a:pPr lvl="1"/>
            <a:r>
              <a:rPr lang="en-US" altLang="ja-JP" sz="3200" smtClean="0">
                <a:latin typeface="Arial Black" pitchFamily="34" charset="0"/>
              </a:rPr>
              <a:t>Don't implement functions handling UTF-8 yourself.</a:t>
            </a:r>
          </a:p>
          <a:p>
            <a:pPr lvl="1"/>
            <a:r>
              <a:rPr lang="en-US" altLang="ja-JP" sz="3200" smtClean="0">
                <a:latin typeface="Arial Black" pitchFamily="34" charset="0"/>
              </a:rPr>
              <a:t>Convert all strings into UTF-16 beforehand</a:t>
            </a:r>
          </a:p>
          <a:p>
            <a:pPr lvl="1"/>
            <a:endParaRPr lang="en-US" altLang="ja-JP" sz="3200" smtClean="0">
              <a:latin typeface="Arial Black" pitchFamily="34" charset="0"/>
            </a:endParaRPr>
          </a:p>
          <a:p>
            <a:pPr lvl="1"/>
            <a:r>
              <a:rPr lang="ja-JP" altLang="en-US" sz="32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自前で</a:t>
            </a:r>
            <a:r>
              <a:rPr lang="en-US" altLang="ja-JP" sz="32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UTF-8</a:t>
            </a:r>
            <a:r>
              <a:rPr lang="ja-JP" altLang="en-US" sz="32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を扱わない</a:t>
            </a:r>
            <a:endParaRPr lang="en-US" altLang="ja-JP" sz="3200" smtClean="0">
              <a:solidFill>
                <a:schemeClr val="accent4">
                  <a:lumMod val="75000"/>
                </a:schemeClr>
              </a:solidFill>
              <a:latin typeface="+mn-ea"/>
            </a:endParaRPr>
          </a:p>
          <a:p>
            <a:pPr lvl="1"/>
            <a:r>
              <a:rPr lang="ja-JP" altLang="en-US" sz="32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処理前に</a:t>
            </a:r>
            <a:r>
              <a:rPr lang="en-US" altLang="ja-JP" sz="32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UTF-16</a:t>
            </a:r>
            <a:r>
              <a:rPr lang="ja-JP" altLang="en-US" sz="32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などに変換する</a:t>
            </a:r>
            <a:endParaRPr lang="en-US" altLang="ja-JP" sz="3200" smtClean="0">
              <a:solidFill>
                <a:schemeClr val="accent4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mtClean="0"/>
              <a:t>Redundant encoding</a:t>
            </a:r>
            <a:endParaRPr kumimoji="1"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5214942" y="1500174"/>
            <a:ext cx="3214710" cy="428628"/>
          </a:xfrm>
          <a:prstGeom prst="rect">
            <a:avLst/>
          </a:prstGeom>
          <a:solidFill>
            <a:srgbClr val="FFDD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428596" y="1500174"/>
            <a:ext cx="4714908" cy="428628"/>
          </a:xfrm>
          <a:prstGeom prst="rect">
            <a:avLst/>
          </a:prstGeom>
          <a:solidFill>
            <a:srgbClr val="FFDD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5357818" y="1928802"/>
            <a:ext cx="3357586" cy="2500330"/>
          </a:xfrm>
          <a:prstGeom prst="rect">
            <a:avLst/>
          </a:prstGeom>
          <a:solidFill>
            <a:srgbClr val="FFDD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714348" y="1928802"/>
            <a:ext cx="4572032" cy="2500330"/>
          </a:xfrm>
          <a:prstGeom prst="rect">
            <a:avLst/>
          </a:prstGeom>
          <a:solidFill>
            <a:srgbClr val="FFDD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Agenda</a:t>
            </a:r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5357818" y="2214554"/>
            <a:ext cx="3357586" cy="35719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714348" y="2214554"/>
            <a:ext cx="4572032" cy="35719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コンテンツ プレースホルダ 1"/>
          <p:cNvSpPr txBox="1">
            <a:spLocks/>
          </p:cNvSpPr>
          <p:nvPr/>
        </p:nvSpPr>
        <p:spPr bwMode="auto">
          <a:xfrm>
            <a:off x="5072066" y="1071546"/>
            <a:ext cx="571504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marR="0" lvl="0" indent="-255588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1" lang="ja-JP" altLang="en-US" sz="27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はじめに</a:t>
            </a:r>
            <a:endParaRPr kumimoji="1" lang="en-US" altLang="ja-JP" sz="27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65125" marR="0" lvl="0" indent="-255588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lang="ja-JP" altLang="en-US" sz="270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比較の一致</a:t>
            </a:r>
            <a:r>
              <a:rPr lang="en-US" altLang="ja-JP" sz="270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/</a:t>
            </a:r>
            <a:r>
              <a:rPr lang="ja-JP" altLang="en-US" sz="270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不一致</a:t>
            </a:r>
            <a:endParaRPr kumimoji="1" lang="en-US" sz="27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lang="ja-JP" altLang="en-US" sz="200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冗長なエンコーディング</a:t>
            </a:r>
            <a:endParaRPr kumimoji="1" 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多対一の変換</a:t>
            </a:r>
            <a:endParaRPr kumimoji="1" lang="en-US" altLang="ja-JP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大文字と小文字</a:t>
            </a:r>
            <a:endParaRPr kumimoji="1" 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正規化</a:t>
            </a:r>
            <a:endParaRPr kumimoji="1" 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不正なバイト列の埋め込み</a:t>
            </a:r>
            <a:endParaRPr kumimoji="1" lang="en-US" altLang="ja-JP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lang="ja-JP" altLang="en-US" sz="2000" noProof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先行バイトの埋め込み</a:t>
            </a:r>
            <a:endParaRPr lang="en-US" altLang="ja-JP" sz="2000" noProof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エンコード情報の不一致</a:t>
            </a:r>
            <a:endParaRPr kumimoji="1" lang="en-US" altLang="ja-JP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en-US" altLang="ja-JP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7</a:t>
            </a: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ビット文字コードの解釈</a:t>
            </a:r>
            <a:endParaRPr kumimoji="1" 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65125" marR="0" lvl="0" indent="-255588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1" lang="ja-JP" altLang="en-US" sz="27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表示上の欺瞞</a:t>
            </a:r>
            <a:r>
              <a:rPr kumimoji="1" lang="en-US" sz="27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視覚的に似た文字</a:t>
            </a:r>
            <a:r>
              <a:rPr kumimoji="1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見えない文字</a:t>
            </a:r>
            <a:endParaRPr kumimoji="1" 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制御文字の埋め込み</a:t>
            </a:r>
            <a:r>
              <a:rPr kumimoji="1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365125" marR="0" lvl="0" indent="-255588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1" lang="ja-JP" altLang="en-US" sz="27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まとめ</a:t>
            </a:r>
            <a:endParaRPr kumimoji="1" lang="ja-JP" altLang="en-US" sz="2700" b="0" i="0" u="none" strike="noStrike" kern="1200" cap="none" spc="0" normalizeH="0" baseline="0" noProof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285720" y="1071546"/>
            <a:ext cx="5000660" cy="514353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ja-JP" smtClean="0"/>
              <a:t>Introduction</a:t>
            </a:r>
          </a:p>
          <a:p>
            <a:pPr>
              <a:spcBef>
                <a:spcPts val="0"/>
              </a:spcBef>
            </a:pPr>
            <a:r>
              <a:rPr lang="en-US" smtClean="0"/>
              <a:t>Comparison: match/unmatch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Redundant encoding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Many-to-one Conversion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Upper case and Lower case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Normalization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Embedded invalid characters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Embedded leading bytes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Mismatch in charset information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Interpreting 7-bit encoding </a:t>
            </a:r>
          </a:p>
          <a:p>
            <a:pPr>
              <a:spcBef>
                <a:spcPts val="0"/>
              </a:spcBef>
            </a:pPr>
            <a:r>
              <a:rPr lang="en-US" smtClean="0"/>
              <a:t>Deceptive indications 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Characters with similar appearance 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Invisible characters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Embedded control </a:t>
            </a:r>
            <a:r>
              <a:rPr lang="ja-JP" altLang="en-US" sz="2000" smtClean="0"/>
              <a:t> </a:t>
            </a:r>
            <a:r>
              <a:rPr lang="en-US" altLang="ja-JP" sz="2000" smtClean="0"/>
              <a:t>characters</a:t>
            </a:r>
            <a:endParaRPr lang="en-US" sz="2000" smtClean="0"/>
          </a:p>
          <a:p>
            <a:pPr>
              <a:spcBef>
                <a:spcPts val="0"/>
              </a:spcBef>
            </a:pPr>
            <a:r>
              <a:rPr lang="en-US" smtClean="0"/>
              <a:t>Conclusion</a:t>
            </a:r>
            <a:endParaRPr kumimoji="1"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ja-JP" sz="3600" dirty="0" smtClean="0">
                <a:latin typeface="Arial Black" pitchFamily="34" charset="0"/>
              </a:rPr>
              <a:t>Yosuke HASEGAWA</a:t>
            </a:r>
            <a:endParaRPr kumimoji="1" lang="en-US" altLang="ja-JP" sz="3600" dirty="0" smtClean="0">
              <a:latin typeface="Arial Black" pitchFamily="34" charset="0"/>
            </a:endParaRPr>
          </a:p>
          <a:p>
            <a:r>
              <a:rPr kumimoji="1" lang="en-US" altLang="ja-JP" dirty="0" err="1" smtClean="0"/>
              <a:t>NetAgent</a:t>
            </a:r>
            <a:r>
              <a:rPr kumimoji="1" lang="en-US" altLang="ja-JP" smtClean="0"/>
              <a:t> Co.,</a:t>
            </a:r>
            <a:r>
              <a:rPr kumimoji="1" lang="en-US" altLang="ja-JP" smtClean="0"/>
              <a:t>Ltd  </a:t>
            </a:r>
            <a:r>
              <a:rPr kumimoji="1" lang="en-US" altLang="ja-JP" smtClean="0"/>
              <a:t>R&amp;D dept.</a:t>
            </a:r>
          </a:p>
          <a:p>
            <a:r>
              <a:rPr lang="en-US" altLang="ja-JP" smtClean="0"/>
              <a:t>Microsoft MVP award for Windows Security</a:t>
            </a:r>
          </a:p>
          <a:p>
            <a:r>
              <a:rPr lang="en-US" altLang="ja-JP" smtClean="0"/>
              <a:t>Investigating about the security issues that a character code such as Unicode causes</a:t>
            </a:r>
          </a:p>
          <a:p>
            <a:r>
              <a:rPr lang="en-US" altLang="ja-JP" smtClean="0"/>
              <a:t>Discovered a lot of vulnerabilities including IE and Mozilla Firefox so far, such as </a:t>
            </a:r>
            <a:r>
              <a:rPr lang="en-US" altLang="ja-JP" smtClean="0"/>
              <a:t>CVE-2008-4020, CVE-2008-0416</a:t>
            </a:r>
            <a:r>
              <a:rPr lang="en-US" altLang="ja-JP" smtClean="0"/>
              <a:t>, CVE-2008-1468, CVE-2007-2225, CVE-2007-2227 and </a:t>
            </a:r>
            <a:r>
              <a:rPr lang="en-US" altLang="ja-JP" smtClean="0"/>
              <a:t>more...</a:t>
            </a:r>
            <a:endParaRPr lang="en-US" altLang="ja-JP" smtClean="0"/>
          </a:p>
          <a:p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>
                <a:latin typeface="Arial Black" pitchFamily="34" charset="0"/>
                <a:cs typeface="Arial" pitchFamily="34" charset="0"/>
              </a:rPr>
              <a:t>Who</a:t>
            </a:r>
            <a:r>
              <a:rPr kumimoji="1" lang="ja-JP" altLang="en-US" smtClean="0">
                <a:latin typeface="Arial Black" pitchFamily="34" charset="0"/>
                <a:cs typeface="Arial" pitchFamily="34" charset="0"/>
              </a:rPr>
              <a:t> </a:t>
            </a:r>
            <a:r>
              <a:rPr kumimoji="1" lang="en-US" altLang="ja-JP" smtClean="0">
                <a:latin typeface="Arial Black" pitchFamily="34" charset="0"/>
                <a:cs typeface="Arial" pitchFamily="34" charset="0"/>
              </a:rPr>
              <a:t>am I?</a:t>
            </a:r>
            <a:endParaRPr kumimoji="1" lang="ja-JP" altLang="en-US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857752" y="5929330"/>
            <a:ext cx="4143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2800" smtClean="0">
                <a:latin typeface="Arial Black" pitchFamily="34" charset="0"/>
              </a:rPr>
              <a:t>http://utf-8.jp/</a:t>
            </a:r>
            <a:endParaRPr kumimoji="1" lang="ja-JP" altLang="en-US" sz="2800"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コンテンツ プレースホルダ 1"/>
          <p:cNvSpPr>
            <a:spLocks noGrp="1"/>
          </p:cNvSpPr>
          <p:nvPr>
            <p:ph idx="1"/>
          </p:nvPr>
        </p:nvSpPr>
        <p:spPr>
          <a:xfrm>
            <a:off x="457200" y="1481138"/>
            <a:ext cx="8472518" cy="4525962"/>
          </a:xfrm>
        </p:spPr>
        <p:txBody>
          <a:bodyPr/>
          <a:lstStyle/>
          <a:p>
            <a:endParaRPr lang="en-US" altLang="ja-JP" sz="3600" smtClean="0">
              <a:latin typeface="Arial Black" pitchFamily="34" charset="0"/>
            </a:endParaRPr>
          </a:p>
          <a:p>
            <a:endParaRPr lang="en-US" altLang="ja-JP" sz="3600" smtClean="0">
              <a:latin typeface="Arial Black" pitchFamily="34" charset="0"/>
            </a:endParaRPr>
          </a:p>
          <a:p>
            <a:endParaRPr lang="en-US" altLang="ja-JP" sz="3600" smtClean="0">
              <a:latin typeface="Arial Black" pitchFamily="34" charset="0"/>
            </a:endParaRPr>
          </a:p>
          <a:p>
            <a:r>
              <a:rPr lang="en-US" altLang="ja-JP" sz="3600" smtClean="0">
                <a:latin typeface="Arial Black" pitchFamily="34" charset="0"/>
              </a:rPr>
              <a:t>Conversions from Unicode to others has several "many-to-one" pairs.</a:t>
            </a:r>
          </a:p>
          <a:p>
            <a:r>
              <a:rPr lang="en-US" altLang="ja-JP" sz="36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Unicode</a:t>
            </a:r>
            <a:r>
              <a:rPr lang="ja-JP" altLang="en-US" sz="36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から他の文字コードへの変換は多対一で行われる</a:t>
            </a:r>
            <a:endParaRPr lang="ja-JP" altLang="en-US" sz="3200" smtClean="0">
              <a:solidFill>
                <a:schemeClr val="accent4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mtClean="0"/>
              <a:t>Many-to-one Conversion</a:t>
            </a:r>
          </a:p>
        </p:txBody>
      </p:sp>
      <p:grpSp>
        <p:nvGrpSpPr>
          <p:cNvPr id="28" name="グループ化 22"/>
          <p:cNvGrpSpPr/>
          <p:nvPr/>
        </p:nvGrpSpPr>
        <p:grpSpPr>
          <a:xfrm>
            <a:off x="571472" y="1285860"/>
            <a:ext cx="1000132" cy="1285884"/>
            <a:chOff x="4071140" y="3856834"/>
            <a:chExt cx="1287472" cy="1574018"/>
          </a:xfrm>
        </p:grpSpPr>
        <p:sp>
          <p:nvSpPr>
            <p:cNvPr id="29" name="正方形/長方形 28"/>
            <p:cNvSpPr/>
            <p:nvPr/>
          </p:nvSpPr>
          <p:spPr>
            <a:xfrm>
              <a:off x="4071934" y="4214818"/>
              <a:ext cx="1285884" cy="1214446"/>
            </a:xfrm>
            <a:prstGeom prst="rect">
              <a:avLst/>
            </a:prstGeom>
            <a:gradFill flip="none" rotWithShape="1">
              <a:gsLst>
                <a:gs pos="0">
                  <a:srgbClr val="FFFF99">
                    <a:shade val="30000"/>
                    <a:satMod val="115000"/>
                  </a:srgbClr>
                </a:gs>
                <a:gs pos="50000">
                  <a:srgbClr val="FFFF99">
                    <a:shade val="67500"/>
                    <a:satMod val="115000"/>
                  </a:srgbClr>
                </a:gs>
                <a:gs pos="100000">
                  <a:srgbClr val="FFFF99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4071934" y="3857628"/>
              <a:ext cx="928694" cy="35719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直角三角形 30"/>
            <p:cNvSpPr/>
            <p:nvPr/>
          </p:nvSpPr>
          <p:spPr>
            <a:xfrm>
              <a:off x="5000628" y="3857628"/>
              <a:ext cx="357190" cy="357190"/>
            </a:xfrm>
            <a:prstGeom prst="rtTriangle">
              <a:avLst/>
            </a:prstGeom>
            <a:solidFill>
              <a:srgbClr val="FFFFCC"/>
            </a:solidFill>
            <a:ln w="25400" cmpd="sng"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2" name="直線コネクタ 31"/>
            <p:cNvCxnSpPr/>
            <p:nvPr/>
          </p:nvCxnSpPr>
          <p:spPr>
            <a:xfrm rot="10800000">
              <a:off x="4071934" y="5429264"/>
              <a:ext cx="1285884" cy="1588"/>
            </a:xfrm>
            <a:prstGeom prst="line">
              <a:avLst/>
            </a:prstGeom>
            <a:ln w="25400"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>
              <a:stCxn id="31" idx="4"/>
            </p:cNvCxnSpPr>
            <p:nvPr/>
          </p:nvCxnSpPr>
          <p:spPr>
            <a:xfrm rot="5400000">
              <a:off x="4750595" y="4822041"/>
              <a:ext cx="1214446" cy="1588"/>
            </a:xfrm>
            <a:prstGeom prst="line">
              <a:avLst/>
            </a:prstGeom>
            <a:ln w="25400"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 rot="5400000">
              <a:off x="3286116" y="4643446"/>
              <a:ext cx="1571636" cy="1588"/>
            </a:xfrm>
            <a:prstGeom prst="line">
              <a:avLst/>
            </a:prstGeom>
            <a:ln w="25400"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>
              <a:stCxn id="31" idx="0"/>
            </p:cNvCxnSpPr>
            <p:nvPr/>
          </p:nvCxnSpPr>
          <p:spPr>
            <a:xfrm rot="16200000" flipV="1">
              <a:off x="4536281" y="3393281"/>
              <a:ext cx="1588" cy="928694"/>
            </a:xfrm>
            <a:prstGeom prst="line">
              <a:avLst/>
            </a:prstGeom>
            <a:ln w="25400"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テキスト ボックス 35"/>
          <p:cNvSpPr txBox="1"/>
          <p:nvPr/>
        </p:nvSpPr>
        <p:spPr>
          <a:xfrm>
            <a:off x="500034" y="2214554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smtClean="0">
                <a:solidFill>
                  <a:srgbClr val="FF000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Arial" pitchFamily="34" charset="0"/>
                <a:cs typeface="Arial" pitchFamily="34" charset="0"/>
              </a:rPr>
              <a:t>U+005C</a:t>
            </a:r>
            <a:endParaRPr kumimoji="1" lang="ja-JP" altLang="en-US" sz="2000" b="1">
              <a:solidFill>
                <a:srgbClr val="FF0000"/>
              </a:solidFill>
              <a:effectLst>
                <a:glow rad="101600">
                  <a:srgbClr val="FFFFCC">
                    <a:alpha val="60000"/>
                  </a:srgb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7" name="グループ化 22"/>
          <p:cNvGrpSpPr/>
          <p:nvPr/>
        </p:nvGrpSpPr>
        <p:grpSpPr>
          <a:xfrm>
            <a:off x="1928794" y="1285860"/>
            <a:ext cx="1000132" cy="1285884"/>
            <a:chOff x="4071140" y="3856834"/>
            <a:chExt cx="1287472" cy="1574018"/>
          </a:xfrm>
        </p:grpSpPr>
        <p:sp>
          <p:nvSpPr>
            <p:cNvPr id="38" name="正方形/長方形 37"/>
            <p:cNvSpPr/>
            <p:nvPr/>
          </p:nvSpPr>
          <p:spPr>
            <a:xfrm>
              <a:off x="4071934" y="4214818"/>
              <a:ext cx="1285884" cy="1214446"/>
            </a:xfrm>
            <a:prstGeom prst="rect">
              <a:avLst/>
            </a:prstGeom>
            <a:gradFill flip="none" rotWithShape="1">
              <a:gsLst>
                <a:gs pos="0">
                  <a:srgbClr val="FFFF99">
                    <a:shade val="30000"/>
                    <a:satMod val="115000"/>
                  </a:srgbClr>
                </a:gs>
                <a:gs pos="50000">
                  <a:srgbClr val="FFFF99">
                    <a:shade val="67500"/>
                    <a:satMod val="115000"/>
                  </a:srgbClr>
                </a:gs>
                <a:gs pos="100000">
                  <a:srgbClr val="FFFF99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4286248" y="4214818"/>
              <a:ext cx="857254" cy="715808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ja-JP" sz="3200" b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¥</a:t>
              </a:r>
              <a:endParaRPr kumimoji="1" lang="ja-JP" altLang="en-US"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4071934" y="3857628"/>
              <a:ext cx="928694" cy="35719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直角三角形 40"/>
            <p:cNvSpPr/>
            <p:nvPr/>
          </p:nvSpPr>
          <p:spPr>
            <a:xfrm>
              <a:off x="5000628" y="3857628"/>
              <a:ext cx="357190" cy="357190"/>
            </a:xfrm>
            <a:prstGeom prst="rtTriangle">
              <a:avLst/>
            </a:prstGeom>
            <a:solidFill>
              <a:srgbClr val="FFFFCC"/>
            </a:solidFill>
            <a:ln w="25400"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2" name="直線コネクタ 41"/>
            <p:cNvCxnSpPr/>
            <p:nvPr/>
          </p:nvCxnSpPr>
          <p:spPr>
            <a:xfrm rot="10800000">
              <a:off x="4071934" y="5429264"/>
              <a:ext cx="1285884" cy="1588"/>
            </a:xfrm>
            <a:prstGeom prst="line">
              <a:avLst/>
            </a:prstGeom>
            <a:ln w="25400"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コネクタ 42"/>
            <p:cNvCxnSpPr>
              <a:stCxn id="41" idx="4"/>
            </p:cNvCxnSpPr>
            <p:nvPr/>
          </p:nvCxnSpPr>
          <p:spPr>
            <a:xfrm rot="5400000">
              <a:off x="4750595" y="4822041"/>
              <a:ext cx="1214446" cy="1588"/>
            </a:xfrm>
            <a:prstGeom prst="line">
              <a:avLst/>
            </a:prstGeom>
            <a:ln w="25400"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/>
            <p:cNvCxnSpPr/>
            <p:nvPr/>
          </p:nvCxnSpPr>
          <p:spPr>
            <a:xfrm rot="5400000">
              <a:off x="3286116" y="4643446"/>
              <a:ext cx="1571636" cy="1588"/>
            </a:xfrm>
            <a:prstGeom prst="line">
              <a:avLst/>
            </a:prstGeom>
            <a:ln w="25400"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/>
            <p:cNvCxnSpPr>
              <a:stCxn id="41" idx="0"/>
            </p:cNvCxnSpPr>
            <p:nvPr/>
          </p:nvCxnSpPr>
          <p:spPr>
            <a:xfrm rot="16200000" flipV="1">
              <a:off x="4536281" y="3393281"/>
              <a:ext cx="1588" cy="928694"/>
            </a:xfrm>
            <a:prstGeom prst="line">
              <a:avLst/>
            </a:prstGeom>
            <a:ln w="25400"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テキスト ボックス 45"/>
          <p:cNvSpPr txBox="1"/>
          <p:nvPr/>
        </p:nvSpPr>
        <p:spPr>
          <a:xfrm>
            <a:off x="1857356" y="2214554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smtClean="0">
                <a:solidFill>
                  <a:srgbClr val="FF000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Arial" pitchFamily="34" charset="0"/>
                <a:cs typeface="Arial" pitchFamily="34" charset="0"/>
              </a:rPr>
              <a:t>U+00A5</a:t>
            </a:r>
            <a:endParaRPr kumimoji="1" lang="ja-JP" altLang="en-US" sz="2000" b="1">
              <a:solidFill>
                <a:srgbClr val="FF0000"/>
              </a:solidFill>
              <a:effectLst>
                <a:glow rad="101600">
                  <a:srgbClr val="FFFFCC">
                    <a:alpha val="60000"/>
                  </a:srgb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7" name="直線コネクタ 46"/>
          <p:cNvCxnSpPr/>
          <p:nvPr/>
        </p:nvCxnSpPr>
        <p:spPr>
          <a:xfrm rot="16200000" flipH="1">
            <a:off x="840555" y="1750207"/>
            <a:ext cx="357190" cy="142876"/>
          </a:xfrm>
          <a:prstGeom prst="line">
            <a:avLst/>
          </a:prstGeom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正方形/長方形 47"/>
          <p:cNvSpPr/>
          <p:nvPr/>
        </p:nvSpPr>
        <p:spPr>
          <a:xfrm>
            <a:off x="5501311" y="1570927"/>
            <a:ext cx="998898" cy="104725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5667794" y="1570927"/>
            <a:ext cx="665931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\</a:t>
            </a:r>
            <a:endParaRPr kumimoji="1" lang="ja-JP" altLang="en-US" sz="32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正方形/長方形 49"/>
          <p:cNvSpPr/>
          <p:nvPr/>
        </p:nvSpPr>
        <p:spPr>
          <a:xfrm>
            <a:off x="5501311" y="1262912"/>
            <a:ext cx="721427" cy="3080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直角三角形 50"/>
          <p:cNvSpPr/>
          <p:nvPr/>
        </p:nvSpPr>
        <p:spPr>
          <a:xfrm>
            <a:off x="6222737" y="1262912"/>
            <a:ext cx="277472" cy="308015"/>
          </a:xfrm>
          <a:prstGeom prst="rtTriangle">
            <a:avLst/>
          </a:prstGeom>
          <a:solidFill>
            <a:schemeClr val="accent2">
              <a:lumMod val="20000"/>
              <a:lumOff val="80000"/>
            </a:schemeClr>
          </a:solidFill>
          <a:ln w="25400" cmpd="sng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2" name="直線コネクタ 51"/>
          <p:cNvCxnSpPr/>
          <p:nvPr/>
        </p:nvCxnSpPr>
        <p:spPr>
          <a:xfrm rot="10800000">
            <a:off x="5501311" y="2618180"/>
            <a:ext cx="998898" cy="1369"/>
          </a:xfrm>
          <a:prstGeom prst="line">
            <a:avLst/>
          </a:prstGeom>
          <a:ln w="25400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>
            <a:stCxn id="51" idx="4"/>
          </p:cNvCxnSpPr>
          <p:nvPr/>
        </p:nvCxnSpPr>
        <p:spPr>
          <a:xfrm rot="5400000">
            <a:off x="5976583" y="2094621"/>
            <a:ext cx="1047252" cy="1234"/>
          </a:xfrm>
          <a:prstGeom prst="line">
            <a:avLst/>
          </a:prstGeom>
          <a:ln w="25400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/>
          <p:nvPr/>
        </p:nvCxnSpPr>
        <p:spPr>
          <a:xfrm rot="5400000">
            <a:off x="4823677" y="1940614"/>
            <a:ext cx="1355268" cy="1234"/>
          </a:xfrm>
          <a:prstGeom prst="line">
            <a:avLst/>
          </a:prstGeom>
          <a:ln w="25400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>
            <a:stCxn id="51" idx="0"/>
          </p:cNvCxnSpPr>
          <p:nvPr/>
        </p:nvCxnSpPr>
        <p:spPr>
          <a:xfrm rot="16200000" flipV="1">
            <a:off x="5861956" y="902198"/>
            <a:ext cx="1369" cy="721427"/>
          </a:xfrm>
          <a:prstGeom prst="line">
            <a:avLst/>
          </a:prstGeom>
          <a:ln w="25400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テキスト ボックス 55"/>
          <p:cNvSpPr txBox="1"/>
          <p:nvPr/>
        </p:nvSpPr>
        <p:spPr>
          <a:xfrm>
            <a:off x="5500694" y="2190921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smtClean="0">
                <a:solidFill>
                  <a:srgbClr val="FF000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Arial" pitchFamily="34" charset="0"/>
                <a:cs typeface="Arial" pitchFamily="34" charset="0"/>
              </a:rPr>
              <a:t>0x5C</a:t>
            </a:r>
            <a:endParaRPr kumimoji="1" lang="ja-JP" altLang="en-US" sz="2400" b="1">
              <a:solidFill>
                <a:srgbClr val="FF0000"/>
              </a:solidFill>
              <a:effectLst>
                <a:glow rad="101600">
                  <a:srgbClr val="FFFFCC">
                    <a:alpha val="60000"/>
                  </a:srgb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7" name="グループ化 22"/>
          <p:cNvGrpSpPr/>
          <p:nvPr/>
        </p:nvGrpSpPr>
        <p:grpSpPr>
          <a:xfrm>
            <a:off x="3286116" y="1285860"/>
            <a:ext cx="1000132" cy="1285884"/>
            <a:chOff x="4071140" y="3856834"/>
            <a:chExt cx="1287472" cy="1574018"/>
          </a:xfrm>
        </p:grpSpPr>
        <p:sp>
          <p:nvSpPr>
            <p:cNvPr id="58" name="正方形/長方形 57"/>
            <p:cNvSpPr/>
            <p:nvPr/>
          </p:nvSpPr>
          <p:spPr>
            <a:xfrm>
              <a:off x="4071934" y="4214818"/>
              <a:ext cx="1285884" cy="1214446"/>
            </a:xfrm>
            <a:prstGeom prst="rect">
              <a:avLst/>
            </a:prstGeom>
            <a:gradFill flip="none" rotWithShape="1">
              <a:gsLst>
                <a:gs pos="0">
                  <a:srgbClr val="FFFF99">
                    <a:shade val="30000"/>
                    <a:satMod val="115000"/>
                  </a:srgbClr>
                </a:gs>
                <a:gs pos="50000">
                  <a:srgbClr val="FFFF99">
                    <a:shade val="67500"/>
                    <a:satMod val="115000"/>
                  </a:srgbClr>
                </a:gs>
                <a:gs pos="100000">
                  <a:srgbClr val="FFFF99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テキスト ボックス 58"/>
            <p:cNvSpPr txBox="1"/>
            <p:nvPr/>
          </p:nvSpPr>
          <p:spPr>
            <a:xfrm>
              <a:off x="4286248" y="4214818"/>
              <a:ext cx="857254" cy="715808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3200" b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₩</a:t>
              </a:r>
              <a:endParaRPr kumimoji="1" lang="ja-JP" altLang="en-US"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0" name="正方形/長方形 59"/>
            <p:cNvSpPr/>
            <p:nvPr/>
          </p:nvSpPr>
          <p:spPr>
            <a:xfrm>
              <a:off x="4071934" y="3857628"/>
              <a:ext cx="928694" cy="35719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直角三角形 60"/>
            <p:cNvSpPr/>
            <p:nvPr/>
          </p:nvSpPr>
          <p:spPr>
            <a:xfrm>
              <a:off x="5000628" y="3857628"/>
              <a:ext cx="357190" cy="357190"/>
            </a:xfrm>
            <a:prstGeom prst="rtTriangle">
              <a:avLst/>
            </a:prstGeom>
            <a:solidFill>
              <a:srgbClr val="FFFFCC"/>
            </a:solidFill>
            <a:ln w="25400"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2" name="直線コネクタ 61"/>
            <p:cNvCxnSpPr/>
            <p:nvPr/>
          </p:nvCxnSpPr>
          <p:spPr>
            <a:xfrm rot="10800000">
              <a:off x="4071934" y="5429264"/>
              <a:ext cx="1285884" cy="1588"/>
            </a:xfrm>
            <a:prstGeom prst="line">
              <a:avLst/>
            </a:prstGeom>
            <a:ln w="25400"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コネクタ 62"/>
            <p:cNvCxnSpPr>
              <a:stCxn id="61" idx="4"/>
            </p:cNvCxnSpPr>
            <p:nvPr/>
          </p:nvCxnSpPr>
          <p:spPr>
            <a:xfrm rot="5400000">
              <a:off x="4750595" y="4822041"/>
              <a:ext cx="1214446" cy="1588"/>
            </a:xfrm>
            <a:prstGeom prst="line">
              <a:avLst/>
            </a:prstGeom>
            <a:ln w="25400"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コネクタ 63"/>
            <p:cNvCxnSpPr/>
            <p:nvPr/>
          </p:nvCxnSpPr>
          <p:spPr>
            <a:xfrm rot="5400000">
              <a:off x="3286116" y="4643446"/>
              <a:ext cx="1571636" cy="1588"/>
            </a:xfrm>
            <a:prstGeom prst="line">
              <a:avLst/>
            </a:prstGeom>
            <a:ln w="25400"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コネクタ 64"/>
            <p:cNvCxnSpPr>
              <a:stCxn id="61" idx="0"/>
            </p:cNvCxnSpPr>
            <p:nvPr/>
          </p:nvCxnSpPr>
          <p:spPr>
            <a:xfrm rot="16200000" flipV="1">
              <a:off x="4536281" y="3393281"/>
              <a:ext cx="1588" cy="928694"/>
            </a:xfrm>
            <a:prstGeom prst="line">
              <a:avLst/>
            </a:prstGeom>
            <a:ln w="25400"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テキスト ボックス 65"/>
          <p:cNvSpPr txBox="1"/>
          <p:nvPr/>
        </p:nvSpPr>
        <p:spPr>
          <a:xfrm>
            <a:off x="3214678" y="2214554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smtClean="0">
                <a:solidFill>
                  <a:srgbClr val="FF000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Arial" pitchFamily="34" charset="0"/>
                <a:cs typeface="Arial" pitchFamily="34" charset="0"/>
              </a:rPr>
              <a:t>U+20A9</a:t>
            </a:r>
            <a:endParaRPr kumimoji="1" lang="ja-JP" altLang="en-US" sz="2000" b="1">
              <a:solidFill>
                <a:srgbClr val="FF0000"/>
              </a:solidFill>
              <a:effectLst>
                <a:glow rad="101600">
                  <a:srgbClr val="FFFFCC">
                    <a:alpha val="60000"/>
                  </a:srgb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右矢印 77"/>
          <p:cNvSpPr/>
          <p:nvPr/>
        </p:nvSpPr>
        <p:spPr>
          <a:xfrm>
            <a:off x="4572000" y="1500174"/>
            <a:ext cx="714380" cy="928694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6643702" y="1357298"/>
            <a:ext cx="2357454" cy="1643074"/>
          </a:xfrm>
          <a:prstGeom prst="foldedCorner">
            <a:avLst/>
          </a:prstGeom>
          <a:gradFill flip="none" rotWithShape="1">
            <a:gsLst>
              <a:gs pos="0">
                <a:srgbClr val="F3FAFF"/>
              </a:gs>
              <a:gs pos="50000">
                <a:srgbClr val="DDF2FF"/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r>
              <a:rPr lang="en-US" altLang="ja-JP" smtClean="0">
                <a:latin typeface="Arial" pitchFamily="34" charset="0"/>
                <a:cs typeface="Arial" pitchFamily="34" charset="0"/>
              </a:rPr>
              <a:t>In Japan, path delimiter is </a:t>
            </a:r>
          </a:p>
          <a:p>
            <a:r>
              <a:rPr kumimoji="1" lang="en-US" altLang="ja-JP" smtClean="0">
                <a:latin typeface="Arial" pitchFamily="34" charset="0"/>
                <a:cs typeface="Arial" pitchFamily="34" charset="0"/>
              </a:rPr>
              <a:t>displyaed as YEN-SIGN.</a:t>
            </a:r>
            <a:endParaRPr kumimoji="1" lang="ja-JP" alt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Many-to-one Conversion</a:t>
            </a:r>
            <a:endParaRPr kumimoji="1" lang="ja-JP" altLang="en-US"/>
          </a:p>
        </p:txBody>
      </p:sp>
      <p:sp>
        <p:nvSpPr>
          <p:cNvPr id="4" name="右矢印 3"/>
          <p:cNvSpPr/>
          <p:nvPr/>
        </p:nvSpPr>
        <p:spPr>
          <a:xfrm rot="5400000">
            <a:off x="2035951" y="2321711"/>
            <a:ext cx="500066" cy="857256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00034" y="1597871"/>
            <a:ext cx="3571900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mtClean="0">
                <a:latin typeface="Arial Black" pitchFamily="34" charset="0"/>
              </a:rPr>
              <a:t>Input string</a:t>
            </a:r>
          </a:p>
          <a:p>
            <a:pPr algn="ctr"/>
            <a:r>
              <a:rPr lang="en-US" altLang="ja-JP" smtClean="0">
                <a:latin typeface="Arial Black" pitchFamily="34" charset="0"/>
              </a:rPr>
              <a:t> as Unicode</a:t>
            </a:r>
            <a:endParaRPr kumimoji="1" lang="ja-JP" altLang="en-US">
              <a:latin typeface="Arial Black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00034" y="3071810"/>
            <a:ext cx="3643338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mtClean="0">
                <a:latin typeface="Arial Black" pitchFamily="34" charset="0"/>
              </a:rPr>
              <a:t>Validation</a:t>
            </a:r>
            <a:endParaRPr kumimoji="1" lang="ja-JP" altLang="en-US">
              <a:latin typeface="Arial Black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0034" y="5572140"/>
            <a:ext cx="3643338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mtClean="0">
                <a:latin typeface="Arial Black" pitchFamily="34" charset="0"/>
              </a:rPr>
              <a:t>Processing</a:t>
            </a:r>
            <a:endParaRPr kumimoji="1" lang="ja-JP" altLang="en-US">
              <a:latin typeface="Arial Black" pitchFamily="34" charset="0"/>
            </a:endParaRPr>
          </a:p>
        </p:txBody>
      </p:sp>
      <p:sp>
        <p:nvSpPr>
          <p:cNvPr id="10" name="右矢印 9"/>
          <p:cNvSpPr/>
          <p:nvPr/>
        </p:nvSpPr>
        <p:spPr>
          <a:xfrm rot="5400000">
            <a:off x="2035951" y="3393281"/>
            <a:ext cx="500066" cy="857256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右矢印 10"/>
          <p:cNvSpPr/>
          <p:nvPr/>
        </p:nvSpPr>
        <p:spPr>
          <a:xfrm rot="5400000">
            <a:off x="2035951" y="4822041"/>
            <a:ext cx="500066" cy="857256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643438" y="1785926"/>
            <a:ext cx="2143140" cy="550962"/>
          </a:xfrm>
          <a:prstGeom prst="foldedCorner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2"/>
              </a:gs>
              <a:gs pos="100000">
                <a:schemeClr val="bg2">
                  <a:lumMod val="90000"/>
                </a:schemeClr>
              </a:gs>
            </a:gsLst>
            <a:lin ang="2700000" scaled="1"/>
            <a:tileRect/>
          </a:gra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¥..¥..¥</a:t>
            </a:r>
            <a:endParaRPr kumimoji="1" lang="ja-JP" alt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714876" y="4214818"/>
            <a:ext cx="2143140" cy="550962"/>
          </a:xfrm>
          <a:prstGeom prst="foldedCorner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2"/>
              </a:gs>
              <a:gs pos="100000">
                <a:schemeClr val="bg2">
                  <a:lumMod val="90000"/>
                </a:schemeClr>
              </a:gs>
            </a:gsLst>
            <a:lin ang="2700000" scaled="1"/>
            <a:tileRect/>
          </a:gra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〵</a:t>
            </a:r>
            <a:r>
              <a:rPr lang="en-US" altLang="ja-JP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..</a:t>
            </a:r>
            <a:r>
              <a:rPr lang="ja-JP" alt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〵</a:t>
            </a:r>
            <a:r>
              <a:rPr lang="en-US" altLang="ja-JP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..</a:t>
            </a:r>
            <a:r>
              <a:rPr lang="ja-JP" altLang="en-US" sz="1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〵</a:t>
            </a:r>
            <a:endParaRPr kumimoji="1" lang="ja-JP" alt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右矢印 13"/>
          <p:cNvSpPr/>
          <p:nvPr/>
        </p:nvSpPr>
        <p:spPr>
          <a:xfrm rot="5400000">
            <a:off x="4929190" y="2857496"/>
            <a:ext cx="1714512" cy="857256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286512" y="2857496"/>
            <a:ext cx="2357454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sz="2800" smtClean="0">
                <a:solidFill>
                  <a:schemeClr val="tx1"/>
                </a:solidFill>
                <a:latin typeface="Arial Black" pitchFamily="34" charset="0"/>
              </a:rPr>
              <a:t>Bypass filtering</a:t>
            </a:r>
            <a:endParaRPr kumimoji="1" lang="ja-JP" altLang="en-US" sz="280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357950" y="5500702"/>
            <a:ext cx="2357454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sz="2800" smtClean="0">
                <a:solidFill>
                  <a:schemeClr val="tx1"/>
                </a:solidFill>
                <a:latin typeface="Arial Black" pitchFamily="34" charset="0"/>
              </a:rPr>
              <a:t>Path traversal</a:t>
            </a:r>
            <a:endParaRPr kumimoji="1" lang="ja-JP" altLang="en-US" sz="280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5357826"/>
            <a:ext cx="909630" cy="909630"/>
          </a:xfrm>
          <a:prstGeom prst="rect">
            <a:avLst/>
          </a:prstGeom>
          <a:noFill/>
        </p:spPr>
      </p:pic>
      <p:sp>
        <p:nvSpPr>
          <p:cNvPr id="18" name="右矢印 17"/>
          <p:cNvSpPr/>
          <p:nvPr/>
        </p:nvSpPr>
        <p:spPr>
          <a:xfrm rot="5400000">
            <a:off x="5429256" y="4786322"/>
            <a:ext cx="714380" cy="857256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858016" y="1857364"/>
            <a:ext cx="1785982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U+00A5</a:t>
            </a:r>
            <a:endParaRPr kumimoji="1" lang="ja-JP" alt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929454" y="4286256"/>
            <a:ext cx="1785982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U+005C</a:t>
            </a:r>
            <a:endParaRPr kumimoji="1" lang="ja-JP" alt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00034" y="4143380"/>
            <a:ext cx="3643338" cy="830997"/>
          </a:xfrm>
          <a:prstGeom prst="rect">
            <a:avLst/>
          </a:prstGeom>
          <a:gradFill>
            <a:gsLst>
              <a:gs pos="0">
                <a:srgbClr val="274330"/>
              </a:gs>
              <a:gs pos="50000">
                <a:srgbClr val="298133"/>
              </a:gs>
              <a:gs pos="70000">
                <a:srgbClr val="0CBC53"/>
              </a:gs>
              <a:gs pos="100000">
                <a:srgbClr val="2BE33D"/>
              </a:gs>
            </a:gsLst>
          </a:gradFill>
          <a:ln>
            <a:solidFill>
              <a:srgbClr val="2EBE2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mtClean="0">
                <a:latin typeface="Arial Black" pitchFamily="34" charset="0"/>
              </a:rPr>
              <a:t>Convert to other encodings</a:t>
            </a:r>
            <a:endParaRPr lang="ja-JP" altLang="en-US"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コンテンツ プレースホルダ 1"/>
          <p:cNvSpPr>
            <a:spLocks noGrp="1"/>
          </p:cNvSpPr>
          <p:nvPr>
            <p:ph idx="1"/>
          </p:nvPr>
        </p:nvSpPr>
        <p:spPr>
          <a:xfrm>
            <a:off x="500034" y="3214686"/>
            <a:ext cx="8258204" cy="3286148"/>
          </a:xfrm>
        </p:spPr>
        <p:txBody>
          <a:bodyPr/>
          <a:lstStyle/>
          <a:p>
            <a:r>
              <a:rPr lang="en-US" altLang="ja-JP" sz="3600" smtClean="0">
                <a:latin typeface="Arial Black" pitchFamily="34" charset="0"/>
              </a:rPr>
              <a:t>"..\" and "..\..\Windows" is existing in "C:\temp" folder.</a:t>
            </a:r>
          </a:p>
          <a:p>
            <a:r>
              <a:rPr lang="en-US" altLang="ja-JP" sz="3600" smtClean="0">
                <a:latin typeface="Arial Black" pitchFamily="34" charset="0"/>
              </a:rPr>
              <a:t>Path traversal occurs when handling filenames as ANSI.</a:t>
            </a:r>
          </a:p>
          <a:p>
            <a:r>
              <a:rPr lang="ja-JP" altLang="en-US" sz="32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ファイル名を</a:t>
            </a:r>
            <a:r>
              <a:rPr lang="en-US" altLang="ja-JP" sz="32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ANSI</a:t>
            </a:r>
            <a:r>
              <a:rPr lang="ja-JP" altLang="en-US" sz="32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で扱うとパストラバーサル</a:t>
            </a:r>
            <a:endParaRPr lang="en-US" altLang="ja-JP" sz="3200" smtClean="0">
              <a:solidFill>
                <a:schemeClr val="accent4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mtClean="0"/>
              <a:t>Many-to-one Conversion</a:t>
            </a:r>
          </a:p>
        </p:txBody>
      </p:sp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357298"/>
            <a:ext cx="8774045" cy="1819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Many-to-one Conversion</a:t>
            </a:r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214546" y="2928934"/>
            <a:ext cx="4857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200" smtClean="0">
                <a:latin typeface="Arial Black" pitchFamily="34" charset="0"/>
              </a:rPr>
              <a:t>DEMO</a:t>
            </a:r>
            <a:endParaRPr kumimoji="1" lang="ja-JP" altLang="en-US" sz="7200"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コンテンツ プレースホルダ 1"/>
          <p:cNvSpPr>
            <a:spLocks noGrp="1"/>
          </p:cNvSpPr>
          <p:nvPr>
            <p:ph idx="1"/>
          </p:nvPr>
        </p:nvSpPr>
        <p:spPr>
          <a:xfrm>
            <a:off x="457200" y="1481138"/>
            <a:ext cx="8543956" cy="4525962"/>
          </a:xfrm>
        </p:spPr>
        <p:txBody>
          <a:bodyPr/>
          <a:lstStyle/>
          <a:p>
            <a:r>
              <a:rPr lang="en-US" altLang="ja-JP" sz="3600" smtClean="0">
                <a:latin typeface="Arial Black" pitchFamily="34" charset="0"/>
              </a:rPr>
              <a:t>A lot of letters converted from Unicode are "many-to-one".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mtClean="0"/>
              <a:t>Many-to-one Conversion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2500298" y="4214818"/>
            <a:ext cx="856639" cy="71308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7929586" y="5429264"/>
            <a:ext cx="856639" cy="71308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500651" y="3000371"/>
            <a:ext cx="856639" cy="713083"/>
          </a:xfrm>
          <a:prstGeom prst="rect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500035" y="2786058"/>
            <a:ext cx="642942" cy="220366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直角三角形 8"/>
          <p:cNvSpPr/>
          <p:nvPr/>
        </p:nvSpPr>
        <p:spPr>
          <a:xfrm>
            <a:off x="1142976" y="2786058"/>
            <a:ext cx="206034" cy="214314"/>
          </a:xfrm>
          <a:prstGeom prst="rtTriangle">
            <a:avLst/>
          </a:prstGeom>
          <a:solidFill>
            <a:srgbClr val="FFFFCC"/>
          </a:solidFill>
          <a:ln w="25400" cmpd="sng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コネクタ 9"/>
          <p:cNvCxnSpPr/>
          <p:nvPr/>
        </p:nvCxnSpPr>
        <p:spPr>
          <a:xfrm rot="10800000">
            <a:off x="500652" y="3713456"/>
            <a:ext cx="856639" cy="1296"/>
          </a:xfrm>
          <a:prstGeom prst="line">
            <a:avLst/>
          </a:prstGeom>
          <a:ln w="25400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>
            <a:stCxn id="9" idx="4"/>
          </p:cNvCxnSpPr>
          <p:nvPr/>
        </p:nvCxnSpPr>
        <p:spPr>
          <a:xfrm rot="16200000" flipH="1">
            <a:off x="995960" y="3353422"/>
            <a:ext cx="714380" cy="8280"/>
          </a:xfrm>
          <a:prstGeom prst="line">
            <a:avLst/>
          </a:prstGeom>
          <a:ln w="25400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 rot="5400000">
            <a:off x="36012" y="3250080"/>
            <a:ext cx="928045" cy="1588"/>
          </a:xfrm>
          <a:prstGeom prst="line">
            <a:avLst/>
          </a:prstGeom>
          <a:ln w="25400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>
            <a:stCxn id="9" idx="0"/>
          </p:cNvCxnSpPr>
          <p:nvPr/>
        </p:nvCxnSpPr>
        <p:spPr>
          <a:xfrm rot="16200000" flipV="1">
            <a:off x="821505" y="2464587"/>
            <a:ext cx="1588" cy="642942"/>
          </a:xfrm>
          <a:prstGeom prst="line">
            <a:avLst/>
          </a:prstGeom>
          <a:ln w="25400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428596" y="3357562"/>
            <a:ext cx="100013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1800" b="1" smtClean="0">
                <a:solidFill>
                  <a:srgbClr val="FF000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Arial" pitchFamily="34" charset="0"/>
                <a:cs typeface="Arial" pitchFamily="34" charset="0"/>
              </a:rPr>
              <a:t>U+00A1</a:t>
            </a:r>
            <a:endParaRPr kumimoji="1" lang="ja-JP" altLang="en-US" sz="1800" b="1">
              <a:solidFill>
                <a:srgbClr val="FF0000"/>
              </a:solidFill>
              <a:effectLst>
                <a:glow rad="101600">
                  <a:srgbClr val="FFFFCC">
                    <a:alpha val="60000"/>
                  </a:srgb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500651" y="4214817"/>
            <a:ext cx="856639" cy="713083"/>
          </a:xfrm>
          <a:prstGeom prst="rect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500035" y="4000504"/>
            <a:ext cx="642942" cy="220366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直角三角形 16"/>
          <p:cNvSpPr/>
          <p:nvPr/>
        </p:nvSpPr>
        <p:spPr>
          <a:xfrm>
            <a:off x="1142976" y="4000504"/>
            <a:ext cx="206034" cy="214314"/>
          </a:xfrm>
          <a:prstGeom prst="rtTriangle">
            <a:avLst/>
          </a:prstGeom>
          <a:solidFill>
            <a:srgbClr val="FFFFCC"/>
          </a:solidFill>
          <a:ln w="25400" cmpd="sng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>
          <a:xfrm rot="10800000">
            <a:off x="500652" y="4927902"/>
            <a:ext cx="856639" cy="1296"/>
          </a:xfrm>
          <a:prstGeom prst="line">
            <a:avLst/>
          </a:prstGeom>
          <a:ln w="25400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>
            <a:stCxn id="17" idx="4"/>
          </p:cNvCxnSpPr>
          <p:nvPr/>
        </p:nvCxnSpPr>
        <p:spPr>
          <a:xfrm rot="16200000" flipH="1">
            <a:off x="995960" y="4567868"/>
            <a:ext cx="714380" cy="8280"/>
          </a:xfrm>
          <a:prstGeom prst="line">
            <a:avLst/>
          </a:prstGeom>
          <a:ln w="25400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 rot="5400000">
            <a:off x="36012" y="4464526"/>
            <a:ext cx="928045" cy="1588"/>
          </a:xfrm>
          <a:prstGeom prst="line">
            <a:avLst/>
          </a:prstGeom>
          <a:ln w="25400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>
            <a:stCxn id="17" idx="0"/>
          </p:cNvCxnSpPr>
          <p:nvPr/>
        </p:nvCxnSpPr>
        <p:spPr>
          <a:xfrm rot="16200000" flipV="1">
            <a:off x="821505" y="3679033"/>
            <a:ext cx="1588" cy="642942"/>
          </a:xfrm>
          <a:prstGeom prst="line">
            <a:avLst/>
          </a:prstGeom>
          <a:ln w="25400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428596" y="4572008"/>
            <a:ext cx="100013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1800" b="1" smtClean="0">
                <a:solidFill>
                  <a:srgbClr val="FF000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Arial" pitchFamily="34" charset="0"/>
                <a:cs typeface="Arial" pitchFamily="34" charset="0"/>
              </a:rPr>
              <a:t>U+00A6</a:t>
            </a:r>
            <a:endParaRPr kumimoji="1" lang="ja-JP" altLang="en-US" sz="1800" b="1">
              <a:solidFill>
                <a:srgbClr val="FF0000"/>
              </a:solidFill>
              <a:effectLst>
                <a:glow rad="101600">
                  <a:srgbClr val="FFFFCC">
                    <a:alpha val="60000"/>
                  </a:srgb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500651" y="5429263"/>
            <a:ext cx="856639" cy="713083"/>
          </a:xfrm>
          <a:prstGeom prst="rect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500035" y="5214950"/>
            <a:ext cx="642942" cy="220366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直角三角形 25"/>
          <p:cNvSpPr/>
          <p:nvPr/>
        </p:nvSpPr>
        <p:spPr>
          <a:xfrm>
            <a:off x="1142976" y="5214950"/>
            <a:ext cx="206034" cy="214314"/>
          </a:xfrm>
          <a:prstGeom prst="rtTriangle">
            <a:avLst/>
          </a:prstGeom>
          <a:solidFill>
            <a:srgbClr val="FFFFCC"/>
          </a:solidFill>
          <a:ln w="25400" cmpd="sng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" name="直線コネクタ 26"/>
          <p:cNvCxnSpPr/>
          <p:nvPr/>
        </p:nvCxnSpPr>
        <p:spPr>
          <a:xfrm rot="10800000">
            <a:off x="500652" y="6142348"/>
            <a:ext cx="856639" cy="1296"/>
          </a:xfrm>
          <a:prstGeom prst="line">
            <a:avLst/>
          </a:prstGeom>
          <a:ln w="25400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>
            <a:stCxn id="26" idx="4"/>
          </p:cNvCxnSpPr>
          <p:nvPr/>
        </p:nvCxnSpPr>
        <p:spPr>
          <a:xfrm rot="16200000" flipH="1">
            <a:off x="995960" y="5782314"/>
            <a:ext cx="714380" cy="8280"/>
          </a:xfrm>
          <a:prstGeom prst="line">
            <a:avLst/>
          </a:prstGeom>
          <a:ln w="25400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 rot="5400000">
            <a:off x="36012" y="5678972"/>
            <a:ext cx="928045" cy="1588"/>
          </a:xfrm>
          <a:prstGeom prst="line">
            <a:avLst/>
          </a:prstGeom>
          <a:ln w="25400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>
            <a:stCxn id="26" idx="0"/>
          </p:cNvCxnSpPr>
          <p:nvPr/>
        </p:nvCxnSpPr>
        <p:spPr>
          <a:xfrm rot="16200000" flipV="1">
            <a:off x="821505" y="4893479"/>
            <a:ext cx="1588" cy="642942"/>
          </a:xfrm>
          <a:prstGeom prst="line">
            <a:avLst/>
          </a:prstGeom>
          <a:ln w="25400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428596" y="5786454"/>
            <a:ext cx="100013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1800" b="1" smtClean="0">
                <a:solidFill>
                  <a:srgbClr val="FF000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Arial" pitchFamily="34" charset="0"/>
                <a:cs typeface="Arial" pitchFamily="34" charset="0"/>
              </a:rPr>
              <a:t>U+00C0</a:t>
            </a:r>
            <a:endParaRPr kumimoji="1" lang="ja-JP" altLang="en-US" sz="1800" b="1">
              <a:solidFill>
                <a:srgbClr val="FF0000"/>
              </a:solidFill>
              <a:effectLst>
                <a:glow rad="101600">
                  <a:srgbClr val="FFFFCC">
                    <a:alpha val="60000"/>
                  </a:srgb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右矢印 31"/>
          <p:cNvSpPr/>
          <p:nvPr/>
        </p:nvSpPr>
        <p:spPr>
          <a:xfrm>
            <a:off x="1643043" y="2857496"/>
            <a:ext cx="714380" cy="85725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右矢印 32"/>
          <p:cNvSpPr/>
          <p:nvPr/>
        </p:nvSpPr>
        <p:spPr>
          <a:xfrm>
            <a:off x="1643043" y="4071942"/>
            <a:ext cx="714380" cy="85725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右矢印 33"/>
          <p:cNvSpPr/>
          <p:nvPr/>
        </p:nvSpPr>
        <p:spPr>
          <a:xfrm>
            <a:off x="7072330" y="5286388"/>
            <a:ext cx="714380" cy="85725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1429346" y="5429264"/>
            <a:ext cx="856639" cy="713083"/>
          </a:xfrm>
          <a:prstGeom prst="rect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1428730" y="5214951"/>
            <a:ext cx="642942" cy="220366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直角三角形 36"/>
          <p:cNvSpPr/>
          <p:nvPr/>
        </p:nvSpPr>
        <p:spPr>
          <a:xfrm>
            <a:off x="2071671" y="5214951"/>
            <a:ext cx="206034" cy="214314"/>
          </a:xfrm>
          <a:prstGeom prst="rtTriangle">
            <a:avLst/>
          </a:prstGeom>
          <a:solidFill>
            <a:srgbClr val="FFFFCC"/>
          </a:solidFill>
          <a:ln w="25400" cmpd="sng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8" name="直線コネクタ 37"/>
          <p:cNvCxnSpPr/>
          <p:nvPr/>
        </p:nvCxnSpPr>
        <p:spPr>
          <a:xfrm rot="10800000">
            <a:off x="1429347" y="6142349"/>
            <a:ext cx="856639" cy="1296"/>
          </a:xfrm>
          <a:prstGeom prst="line">
            <a:avLst/>
          </a:prstGeom>
          <a:ln w="25400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>
            <a:stCxn id="37" idx="4"/>
          </p:cNvCxnSpPr>
          <p:nvPr/>
        </p:nvCxnSpPr>
        <p:spPr>
          <a:xfrm rot="16200000" flipH="1">
            <a:off x="1924655" y="5782315"/>
            <a:ext cx="714380" cy="8280"/>
          </a:xfrm>
          <a:prstGeom prst="line">
            <a:avLst/>
          </a:prstGeom>
          <a:ln w="25400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>
          <a:xfrm rot="5400000">
            <a:off x="964707" y="5678973"/>
            <a:ext cx="928045" cy="1588"/>
          </a:xfrm>
          <a:prstGeom prst="line">
            <a:avLst/>
          </a:prstGeom>
          <a:ln w="25400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>
            <a:stCxn id="37" idx="0"/>
          </p:cNvCxnSpPr>
          <p:nvPr/>
        </p:nvCxnSpPr>
        <p:spPr>
          <a:xfrm rot="16200000" flipV="1">
            <a:off x="1750200" y="4893480"/>
            <a:ext cx="1588" cy="642942"/>
          </a:xfrm>
          <a:prstGeom prst="line">
            <a:avLst/>
          </a:prstGeom>
          <a:ln w="25400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テキスト ボックス 41"/>
          <p:cNvSpPr txBox="1"/>
          <p:nvPr/>
        </p:nvSpPr>
        <p:spPr>
          <a:xfrm>
            <a:off x="1357291" y="5786455"/>
            <a:ext cx="100013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1800" b="1" smtClean="0">
                <a:solidFill>
                  <a:srgbClr val="FF000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Arial" pitchFamily="34" charset="0"/>
                <a:cs typeface="Arial" pitchFamily="34" charset="0"/>
              </a:rPr>
              <a:t>U+00C1</a:t>
            </a:r>
            <a:endParaRPr kumimoji="1" lang="ja-JP" altLang="en-US" sz="1800" b="1">
              <a:solidFill>
                <a:srgbClr val="FF0000"/>
              </a:solidFill>
              <a:effectLst>
                <a:glow rad="101600">
                  <a:srgbClr val="FFFFCC">
                    <a:alpha val="60000"/>
                  </a:srgb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2358039" y="5430057"/>
            <a:ext cx="856639" cy="713083"/>
          </a:xfrm>
          <a:prstGeom prst="rect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/>
          <p:nvPr/>
        </p:nvSpPr>
        <p:spPr>
          <a:xfrm>
            <a:off x="2357423" y="5215744"/>
            <a:ext cx="642942" cy="220366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直角三角形 44"/>
          <p:cNvSpPr/>
          <p:nvPr/>
        </p:nvSpPr>
        <p:spPr>
          <a:xfrm>
            <a:off x="3000364" y="5215744"/>
            <a:ext cx="206034" cy="214314"/>
          </a:xfrm>
          <a:prstGeom prst="rtTriangle">
            <a:avLst/>
          </a:prstGeom>
          <a:solidFill>
            <a:srgbClr val="FFFFCC"/>
          </a:solidFill>
          <a:ln w="25400" cmpd="sng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6" name="直線コネクタ 45"/>
          <p:cNvCxnSpPr/>
          <p:nvPr/>
        </p:nvCxnSpPr>
        <p:spPr>
          <a:xfrm rot="10800000">
            <a:off x="2358040" y="6143142"/>
            <a:ext cx="856639" cy="1296"/>
          </a:xfrm>
          <a:prstGeom prst="line">
            <a:avLst/>
          </a:prstGeom>
          <a:ln w="25400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>
            <a:stCxn id="45" idx="4"/>
          </p:cNvCxnSpPr>
          <p:nvPr/>
        </p:nvCxnSpPr>
        <p:spPr>
          <a:xfrm rot="16200000" flipH="1">
            <a:off x="2853348" y="5783108"/>
            <a:ext cx="714380" cy="8280"/>
          </a:xfrm>
          <a:prstGeom prst="line">
            <a:avLst/>
          </a:prstGeom>
          <a:ln w="25400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/>
        </p:nvCxnSpPr>
        <p:spPr>
          <a:xfrm rot="5400000">
            <a:off x="1893400" y="5679766"/>
            <a:ext cx="928045" cy="1588"/>
          </a:xfrm>
          <a:prstGeom prst="line">
            <a:avLst/>
          </a:prstGeom>
          <a:ln w="25400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>
            <a:stCxn id="45" idx="0"/>
          </p:cNvCxnSpPr>
          <p:nvPr/>
        </p:nvCxnSpPr>
        <p:spPr>
          <a:xfrm rot="16200000" flipV="1">
            <a:off x="2678893" y="4894273"/>
            <a:ext cx="1588" cy="642942"/>
          </a:xfrm>
          <a:prstGeom prst="line">
            <a:avLst/>
          </a:prstGeom>
          <a:ln w="25400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テキスト ボックス 49"/>
          <p:cNvSpPr txBox="1"/>
          <p:nvPr/>
        </p:nvSpPr>
        <p:spPr>
          <a:xfrm>
            <a:off x="2285984" y="5787248"/>
            <a:ext cx="100013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1800" b="1" smtClean="0">
                <a:solidFill>
                  <a:srgbClr val="FF000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Arial" pitchFamily="34" charset="0"/>
                <a:cs typeface="Arial" pitchFamily="34" charset="0"/>
              </a:rPr>
              <a:t>U+00C2</a:t>
            </a:r>
            <a:endParaRPr kumimoji="1" lang="ja-JP" altLang="en-US" sz="1800" b="1">
              <a:solidFill>
                <a:srgbClr val="FF0000"/>
              </a:solidFill>
              <a:effectLst>
                <a:glow rad="101600">
                  <a:srgbClr val="FFFFCC">
                    <a:alpha val="60000"/>
                  </a:srgb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3286734" y="5430058"/>
            <a:ext cx="856639" cy="713083"/>
          </a:xfrm>
          <a:prstGeom prst="rect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正方形/長方形 51"/>
          <p:cNvSpPr/>
          <p:nvPr/>
        </p:nvSpPr>
        <p:spPr>
          <a:xfrm>
            <a:off x="3286118" y="5215745"/>
            <a:ext cx="642942" cy="220366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直角三角形 52"/>
          <p:cNvSpPr/>
          <p:nvPr/>
        </p:nvSpPr>
        <p:spPr>
          <a:xfrm>
            <a:off x="3929059" y="5215745"/>
            <a:ext cx="206034" cy="214314"/>
          </a:xfrm>
          <a:prstGeom prst="rtTriangle">
            <a:avLst/>
          </a:prstGeom>
          <a:solidFill>
            <a:srgbClr val="FFFFCC"/>
          </a:solidFill>
          <a:ln w="25400" cmpd="sng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4" name="直線コネクタ 53"/>
          <p:cNvCxnSpPr/>
          <p:nvPr/>
        </p:nvCxnSpPr>
        <p:spPr>
          <a:xfrm rot="10800000">
            <a:off x="3286735" y="6143143"/>
            <a:ext cx="856639" cy="1296"/>
          </a:xfrm>
          <a:prstGeom prst="line">
            <a:avLst/>
          </a:prstGeom>
          <a:ln w="25400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>
            <a:stCxn id="53" idx="4"/>
          </p:cNvCxnSpPr>
          <p:nvPr/>
        </p:nvCxnSpPr>
        <p:spPr>
          <a:xfrm rot="16200000" flipH="1">
            <a:off x="3782043" y="5783109"/>
            <a:ext cx="714380" cy="8280"/>
          </a:xfrm>
          <a:prstGeom prst="line">
            <a:avLst/>
          </a:prstGeom>
          <a:ln w="25400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/>
          <p:nvPr/>
        </p:nvCxnSpPr>
        <p:spPr>
          <a:xfrm rot="5400000">
            <a:off x="2822095" y="5679767"/>
            <a:ext cx="928045" cy="1588"/>
          </a:xfrm>
          <a:prstGeom prst="line">
            <a:avLst/>
          </a:prstGeom>
          <a:ln w="25400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>
            <a:stCxn id="53" idx="0"/>
          </p:cNvCxnSpPr>
          <p:nvPr/>
        </p:nvCxnSpPr>
        <p:spPr>
          <a:xfrm rot="16200000" flipV="1">
            <a:off x="3607588" y="4894274"/>
            <a:ext cx="1588" cy="642942"/>
          </a:xfrm>
          <a:prstGeom prst="line">
            <a:avLst/>
          </a:prstGeom>
          <a:ln w="25400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テキスト ボックス 57"/>
          <p:cNvSpPr txBox="1"/>
          <p:nvPr/>
        </p:nvSpPr>
        <p:spPr>
          <a:xfrm>
            <a:off x="3214679" y="5787249"/>
            <a:ext cx="100013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1800" b="1" smtClean="0">
                <a:solidFill>
                  <a:srgbClr val="FF000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Arial" pitchFamily="34" charset="0"/>
                <a:cs typeface="Arial" pitchFamily="34" charset="0"/>
              </a:rPr>
              <a:t>U+00C3</a:t>
            </a:r>
            <a:endParaRPr kumimoji="1" lang="ja-JP" altLang="en-US" sz="1800" b="1">
              <a:solidFill>
                <a:srgbClr val="FF0000"/>
              </a:solidFill>
              <a:effectLst>
                <a:glow rad="101600">
                  <a:srgbClr val="FFFFCC">
                    <a:alpha val="60000"/>
                  </a:srgb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571473" y="5273115"/>
            <a:ext cx="714380" cy="64633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3600" b="1" smtClean="0">
                <a:solidFill>
                  <a:srgbClr val="C00000"/>
                </a:solidFill>
                <a:ea typeface="Arial Unicode MS" pitchFamily="50" charset="-128"/>
                <a:cs typeface="Arial Unicode MS" pitchFamily="50" charset="-128"/>
              </a:rPr>
              <a:t>À</a:t>
            </a:r>
            <a:endParaRPr kumimoji="1" lang="ja-JP" altLang="en-US" sz="3600" b="1">
              <a:solidFill>
                <a:srgbClr val="C00000"/>
              </a:solidFill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571472" y="2786058"/>
            <a:ext cx="714380" cy="64633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3600" b="1" smtClean="0">
                <a:solidFill>
                  <a:srgbClr val="C00000"/>
                </a:solidFill>
              </a:rPr>
              <a:t>¡</a:t>
            </a:r>
            <a:endParaRPr kumimoji="1" lang="ja-JP" altLang="en-US" sz="3600" b="1">
              <a:solidFill>
                <a:srgbClr val="C00000"/>
              </a:solidFill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571472" y="4000504"/>
            <a:ext cx="714380" cy="64633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3600" b="1" smtClean="0">
                <a:solidFill>
                  <a:srgbClr val="C00000"/>
                </a:solidFill>
              </a:rPr>
              <a:t>¦</a:t>
            </a:r>
            <a:endParaRPr kumimoji="1" lang="ja-JP" altLang="en-US" sz="3600" b="1">
              <a:solidFill>
                <a:srgbClr val="C00000"/>
              </a:solidFill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1500167" y="5273116"/>
            <a:ext cx="714380" cy="64633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3600" b="1" smtClean="0">
                <a:solidFill>
                  <a:srgbClr val="C00000"/>
                </a:solidFill>
              </a:rPr>
              <a:t>Á</a:t>
            </a:r>
            <a:endParaRPr kumimoji="1" lang="ja-JP" altLang="en-US" sz="3600" b="1">
              <a:solidFill>
                <a:srgbClr val="C00000"/>
              </a:solidFill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2428860" y="5273115"/>
            <a:ext cx="714380" cy="64633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3600" b="1" smtClean="0">
                <a:solidFill>
                  <a:srgbClr val="C00000"/>
                </a:solidFill>
              </a:rPr>
              <a:t>Â</a:t>
            </a:r>
            <a:endParaRPr kumimoji="1" lang="ja-JP" altLang="en-US" sz="3600" b="1">
              <a:solidFill>
                <a:srgbClr val="C00000"/>
              </a:solidFill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3357555" y="5273116"/>
            <a:ext cx="714380" cy="64633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3600" b="1" smtClean="0">
                <a:solidFill>
                  <a:srgbClr val="C00000"/>
                </a:solidFill>
              </a:rPr>
              <a:t>Ã</a:t>
            </a:r>
            <a:endParaRPr kumimoji="1" lang="ja-JP" altLang="en-US" sz="3600" b="1">
              <a:solidFill>
                <a:srgbClr val="C00000"/>
              </a:solidFill>
            </a:endParaRPr>
          </a:p>
        </p:txBody>
      </p:sp>
      <p:cxnSp>
        <p:nvCxnSpPr>
          <p:cNvPr id="65" name="直線コネクタ 64"/>
          <p:cNvCxnSpPr/>
          <p:nvPr/>
        </p:nvCxnSpPr>
        <p:spPr>
          <a:xfrm rot="16200000" flipH="1">
            <a:off x="3790323" y="5782316"/>
            <a:ext cx="714380" cy="8280"/>
          </a:xfrm>
          <a:prstGeom prst="line">
            <a:avLst/>
          </a:prstGeom>
          <a:ln w="25400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正方形/長方形 65"/>
          <p:cNvSpPr/>
          <p:nvPr/>
        </p:nvSpPr>
        <p:spPr>
          <a:xfrm>
            <a:off x="4223707" y="5430058"/>
            <a:ext cx="856639" cy="713083"/>
          </a:xfrm>
          <a:prstGeom prst="rect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正方形/長方形 67"/>
          <p:cNvSpPr/>
          <p:nvPr/>
        </p:nvSpPr>
        <p:spPr>
          <a:xfrm>
            <a:off x="4223091" y="5215745"/>
            <a:ext cx="642942" cy="220366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直角三角形 68"/>
          <p:cNvSpPr/>
          <p:nvPr/>
        </p:nvSpPr>
        <p:spPr>
          <a:xfrm>
            <a:off x="4866032" y="5215745"/>
            <a:ext cx="206034" cy="214314"/>
          </a:xfrm>
          <a:prstGeom prst="rtTriangle">
            <a:avLst/>
          </a:prstGeom>
          <a:solidFill>
            <a:srgbClr val="FFFFCC"/>
          </a:solidFill>
          <a:ln w="25400" cmpd="sng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0" name="直線コネクタ 69"/>
          <p:cNvCxnSpPr/>
          <p:nvPr/>
        </p:nvCxnSpPr>
        <p:spPr>
          <a:xfrm rot="10800000">
            <a:off x="4223708" y="6143143"/>
            <a:ext cx="856639" cy="1296"/>
          </a:xfrm>
          <a:prstGeom prst="line">
            <a:avLst/>
          </a:prstGeom>
          <a:ln w="25400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/>
          <p:cNvCxnSpPr>
            <a:stCxn id="69" idx="4"/>
          </p:cNvCxnSpPr>
          <p:nvPr/>
        </p:nvCxnSpPr>
        <p:spPr>
          <a:xfrm rot="16200000" flipH="1">
            <a:off x="4719016" y="5783109"/>
            <a:ext cx="714380" cy="8280"/>
          </a:xfrm>
          <a:prstGeom prst="line">
            <a:avLst/>
          </a:prstGeom>
          <a:ln w="25400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/>
          <p:cNvCxnSpPr/>
          <p:nvPr/>
        </p:nvCxnSpPr>
        <p:spPr>
          <a:xfrm rot="5400000">
            <a:off x="3759068" y="5679767"/>
            <a:ext cx="928045" cy="1588"/>
          </a:xfrm>
          <a:prstGeom prst="line">
            <a:avLst/>
          </a:prstGeom>
          <a:ln w="25400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/>
          <p:cNvCxnSpPr>
            <a:stCxn id="69" idx="0"/>
          </p:cNvCxnSpPr>
          <p:nvPr/>
        </p:nvCxnSpPr>
        <p:spPr>
          <a:xfrm rot="16200000" flipV="1">
            <a:off x="4544561" y="4894274"/>
            <a:ext cx="1588" cy="642942"/>
          </a:xfrm>
          <a:prstGeom prst="line">
            <a:avLst/>
          </a:prstGeom>
          <a:ln w="25400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テキスト ボックス 73"/>
          <p:cNvSpPr txBox="1"/>
          <p:nvPr/>
        </p:nvSpPr>
        <p:spPr>
          <a:xfrm>
            <a:off x="4151652" y="5787249"/>
            <a:ext cx="100013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1800" b="1" smtClean="0">
                <a:solidFill>
                  <a:srgbClr val="FF000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Arial" pitchFamily="34" charset="0"/>
                <a:cs typeface="Arial" pitchFamily="34" charset="0"/>
              </a:rPr>
              <a:t>U+00C4</a:t>
            </a:r>
            <a:endParaRPr kumimoji="1" lang="ja-JP" altLang="en-US" sz="1800" b="1">
              <a:solidFill>
                <a:srgbClr val="FF0000"/>
              </a:solidFill>
              <a:effectLst>
                <a:glow rad="101600">
                  <a:srgbClr val="FFFFCC">
                    <a:alpha val="60000"/>
                  </a:srgb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正方形/長方形 74"/>
          <p:cNvSpPr/>
          <p:nvPr/>
        </p:nvSpPr>
        <p:spPr>
          <a:xfrm>
            <a:off x="5152402" y="5430059"/>
            <a:ext cx="856639" cy="713083"/>
          </a:xfrm>
          <a:prstGeom prst="rect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正方形/長方形 75"/>
          <p:cNvSpPr/>
          <p:nvPr/>
        </p:nvSpPr>
        <p:spPr>
          <a:xfrm>
            <a:off x="5151786" y="5215746"/>
            <a:ext cx="642942" cy="220366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直角三角形 76"/>
          <p:cNvSpPr/>
          <p:nvPr/>
        </p:nvSpPr>
        <p:spPr>
          <a:xfrm>
            <a:off x="5794727" y="5215746"/>
            <a:ext cx="206034" cy="214314"/>
          </a:xfrm>
          <a:prstGeom prst="rtTriangle">
            <a:avLst/>
          </a:prstGeom>
          <a:solidFill>
            <a:srgbClr val="FFFFCC"/>
          </a:solidFill>
          <a:ln w="25400" cmpd="sng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8" name="直線コネクタ 77"/>
          <p:cNvCxnSpPr/>
          <p:nvPr/>
        </p:nvCxnSpPr>
        <p:spPr>
          <a:xfrm rot="10800000">
            <a:off x="5152403" y="6143144"/>
            <a:ext cx="856639" cy="1296"/>
          </a:xfrm>
          <a:prstGeom prst="line">
            <a:avLst/>
          </a:prstGeom>
          <a:ln w="25400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/>
          <p:cNvCxnSpPr>
            <a:stCxn id="77" idx="4"/>
          </p:cNvCxnSpPr>
          <p:nvPr/>
        </p:nvCxnSpPr>
        <p:spPr>
          <a:xfrm rot="16200000" flipH="1">
            <a:off x="5647711" y="5783110"/>
            <a:ext cx="714380" cy="8280"/>
          </a:xfrm>
          <a:prstGeom prst="line">
            <a:avLst/>
          </a:prstGeom>
          <a:ln w="25400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79"/>
          <p:cNvCxnSpPr/>
          <p:nvPr/>
        </p:nvCxnSpPr>
        <p:spPr>
          <a:xfrm rot="5400000">
            <a:off x="4687763" y="5679768"/>
            <a:ext cx="928045" cy="1588"/>
          </a:xfrm>
          <a:prstGeom prst="line">
            <a:avLst/>
          </a:prstGeom>
          <a:ln w="25400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コネクタ 80"/>
          <p:cNvCxnSpPr>
            <a:stCxn id="77" idx="0"/>
          </p:cNvCxnSpPr>
          <p:nvPr/>
        </p:nvCxnSpPr>
        <p:spPr>
          <a:xfrm rot="16200000" flipV="1">
            <a:off x="5473256" y="4894275"/>
            <a:ext cx="1588" cy="642942"/>
          </a:xfrm>
          <a:prstGeom prst="line">
            <a:avLst/>
          </a:prstGeom>
          <a:ln w="25400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テキスト ボックス 81"/>
          <p:cNvSpPr txBox="1"/>
          <p:nvPr/>
        </p:nvSpPr>
        <p:spPr>
          <a:xfrm>
            <a:off x="5080347" y="5787250"/>
            <a:ext cx="100013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1800" b="1" smtClean="0">
                <a:solidFill>
                  <a:srgbClr val="FF000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Arial" pitchFamily="34" charset="0"/>
                <a:cs typeface="Arial" pitchFamily="34" charset="0"/>
              </a:rPr>
              <a:t>U+00C5</a:t>
            </a:r>
            <a:endParaRPr kumimoji="1" lang="ja-JP" altLang="en-US" sz="1800" b="1">
              <a:solidFill>
                <a:srgbClr val="FF0000"/>
              </a:solidFill>
              <a:effectLst>
                <a:glow rad="101600">
                  <a:srgbClr val="FFFFCC">
                    <a:alpha val="60000"/>
                  </a:srgb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4294528" y="5273116"/>
            <a:ext cx="714380" cy="64633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3600" b="1" smtClean="0">
                <a:solidFill>
                  <a:srgbClr val="C00000"/>
                </a:solidFill>
              </a:rPr>
              <a:t>Ä</a:t>
            </a:r>
            <a:endParaRPr kumimoji="1" lang="ja-JP" altLang="en-US" sz="3600" b="1">
              <a:solidFill>
                <a:srgbClr val="C00000"/>
              </a:solidFill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5223223" y="5273117"/>
            <a:ext cx="714380" cy="64633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3600" b="1" smtClean="0">
                <a:solidFill>
                  <a:srgbClr val="C00000"/>
                </a:solidFill>
              </a:rPr>
              <a:t>Å</a:t>
            </a:r>
            <a:endParaRPr kumimoji="1" lang="ja-JP" altLang="en-US" sz="3600" b="1">
              <a:solidFill>
                <a:srgbClr val="C00000"/>
              </a:solidFill>
            </a:endParaRPr>
          </a:p>
        </p:txBody>
      </p:sp>
      <p:cxnSp>
        <p:nvCxnSpPr>
          <p:cNvPr id="85" name="直線コネクタ 84"/>
          <p:cNvCxnSpPr/>
          <p:nvPr/>
        </p:nvCxnSpPr>
        <p:spPr>
          <a:xfrm rot="16200000" flipH="1">
            <a:off x="5647711" y="5783108"/>
            <a:ext cx="714380" cy="8280"/>
          </a:xfrm>
          <a:prstGeom prst="line">
            <a:avLst/>
          </a:prstGeom>
          <a:ln w="25400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正方形/長方形 85"/>
          <p:cNvSpPr/>
          <p:nvPr/>
        </p:nvSpPr>
        <p:spPr>
          <a:xfrm>
            <a:off x="6081097" y="5430058"/>
            <a:ext cx="856639" cy="713083"/>
          </a:xfrm>
          <a:prstGeom prst="rect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正方形/長方形 86"/>
          <p:cNvSpPr/>
          <p:nvPr/>
        </p:nvSpPr>
        <p:spPr>
          <a:xfrm>
            <a:off x="6080481" y="5215745"/>
            <a:ext cx="642942" cy="220366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直角三角形 87"/>
          <p:cNvSpPr/>
          <p:nvPr/>
        </p:nvSpPr>
        <p:spPr>
          <a:xfrm>
            <a:off x="6723422" y="5215745"/>
            <a:ext cx="206034" cy="214314"/>
          </a:xfrm>
          <a:prstGeom prst="rtTriangle">
            <a:avLst/>
          </a:prstGeom>
          <a:solidFill>
            <a:srgbClr val="FFFFCC"/>
          </a:solidFill>
          <a:ln w="25400" cmpd="sng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9" name="直線コネクタ 88"/>
          <p:cNvCxnSpPr/>
          <p:nvPr/>
        </p:nvCxnSpPr>
        <p:spPr>
          <a:xfrm rot="10800000">
            <a:off x="6081098" y="6143143"/>
            <a:ext cx="856639" cy="1296"/>
          </a:xfrm>
          <a:prstGeom prst="line">
            <a:avLst/>
          </a:prstGeom>
          <a:ln w="25400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コネクタ 89"/>
          <p:cNvCxnSpPr>
            <a:stCxn id="88" idx="4"/>
          </p:cNvCxnSpPr>
          <p:nvPr/>
        </p:nvCxnSpPr>
        <p:spPr>
          <a:xfrm rot="16200000" flipH="1">
            <a:off x="6576406" y="5783109"/>
            <a:ext cx="714380" cy="8280"/>
          </a:xfrm>
          <a:prstGeom prst="line">
            <a:avLst/>
          </a:prstGeom>
          <a:ln w="25400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コネクタ 90"/>
          <p:cNvCxnSpPr/>
          <p:nvPr/>
        </p:nvCxnSpPr>
        <p:spPr>
          <a:xfrm rot="5400000">
            <a:off x="5616458" y="5679767"/>
            <a:ext cx="928045" cy="1588"/>
          </a:xfrm>
          <a:prstGeom prst="line">
            <a:avLst/>
          </a:prstGeom>
          <a:ln w="25400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コネクタ 91"/>
          <p:cNvCxnSpPr>
            <a:stCxn id="88" idx="0"/>
          </p:cNvCxnSpPr>
          <p:nvPr/>
        </p:nvCxnSpPr>
        <p:spPr>
          <a:xfrm rot="16200000" flipV="1">
            <a:off x="6401951" y="4894274"/>
            <a:ext cx="1588" cy="642942"/>
          </a:xfrm>
          <a:prstGeom prst="line">
            <a:avLst/>
          </a:prstGeom>
          <a:ln w="25400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テキスト ボックス 92"/>
          <p:cNvSpPr txBox="1"/>
          <p:nvPr/>
        </p:nvSpPr>
        <p:spPr>
          <a:xfrm>
            <a:off x="6009042" y="5787249"/>
            <a:ext cx="100013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1800" b="1" smtClean="0">
                <a:solidFill>
                  <a:srgbClr val="FF000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Arial" pitchFamily="34" charset="0"/>
                <a:cs typeface="Arial" pitchFamily="34" charset="0"/>
              </a:rPr>
              <a:t>U+00C6</a:t>
            </a:r>
            <a:endParaRPr kumimoji="1" lang="ja-JP" altLang="en-US" sz="1800" b="1">
              <a:solidFill>
                <a:srgbClr val="FF0000"/>
              </a:solidFill>
              <a:effectLst>
                <a:glow rad="101600">
                  <a:srgbClr val="FFFFCC">
                    <a:alpha val="60000"/>
                  </a:srgb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6151918" y="5273116"/>
            <a:ext cx="714380" cy="64633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3600" b="1" smtClean="0">
                <a:solidFill>
                  <a:srgbClr val="C00000"/>
                </a:solidFill>
              </a:rPr>
              <a:t>Æ</a:t>
            </a:r>
            <a:endParaRPr kumimoji="1" lang="ja-JP" altLang="en-US" sz="3600" b="1">
              <a:solidFill>
                <a:srgbClr val="C00000"/>
              </a:solidFill>
            </a:endParaRPr>
          </a:p>
        </p:txBody>
      </p:sp>
      <p:sp>
        <p:nvSpPr>
          <p:cNvPr id="95" name="正方形/長方形 94"/>
          <p:cNvSpPr/>
          <p:nvPr/>
        </p:nvSpPr>
        <p:spPr>
          <a:xfrm>
            <a:off x="7929587" y="5215745"/>
            <a:ext cx="642942" cy="2203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直角三角形 95"/>
          <p:cNvSpPr/>
          <p:nvPr/>
        </p:nvSpPr>
        <p:spPr>
          <a:xfrm>
            <a:off x="8572528" y="5214950"/>
            <a:ext cx="206034" cy="214314"/>
          </a:xfrm>
          <a:prstGeom prst="rtTriangle">
            <a:avLst/>
          </a:prstGeom>
          <a:solidFill>
            <a:srgbClr val="FFFFFF"/>
          </a:solidFill>
          <a:ln w="25400" cmpd="sng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7" name="直線コネクタ 96"/>
          <p:cNvCxnSpPr/>
          <p:nvPr/>
        </p:nvCxnSpPr>
        <p:spPr>
          <a:xfrm rot="10800000">
            <a:off x="7930204" y="6143143"/>
            <a:ext cx="856639" cy="1296"/>
          </a:xfrm>
          <a:prstGeom prst="line">
            <a:avLst/>
          </a:prstGeom>
          <a:ln w="25400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コネクタ 97"/>
          <p:cNvCxnSpPr>
            <a:stCxn id="96" idx="4"/>
          </p:cNvCxnSpPr>
          <p:nvPr/>
        </p:nvCxnSpPr>
        <p:spPr>
          <a:xfrm rot="16200000" flipH="1">
            <a:off x="8425512" y="5782314"/>
            <a:ext cx="714380" cy="8280"/>
          </a:xfrm>
          <a:prstGeom prst="line">
            <a:avLst/>
          </a:prstGeom>
          <a:ln w="25400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/>
          <p:cNvCxnSpPr/>
          <p:nvPr/>
        </p:nvCxnSpPr>
        <p:spPr>
          <a:xfrm rot="5400000">
            <a:off x="7465564" y="5679767"/>
            <a:ext cx="928045" cy="1588"/>
          </a:xfrm>
          <a:prstGeom prst="line">
            <a:avLst/>
          </a:prstGeom>
          <a:ln w="25400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コネクタ 99"/>
          <p:cNvCxnSpPr>
            <a:stCxn id="96" idx="0"/>
          </p:cNvCxnSpPr>
          <p:nvPr/>
        </p:nvCxnSpPr>
        <p:spPr>
          <a:xfrm rot="16200000" flipV="1">
            <a:off x="8251057" y="4893479"/>
            <a:ext cx="1588" cy="642942"/>
          </a:xfrm>
          <a:prstGeom prst="line">
            <a:avLst/>
          </a:prstGeom>
          <a:ln w="25400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テキスト ボックス 100"/>
          <p:cNvSpPr txBox="1"/>
          <p:nvPr/>
        </p:nvSpPr>
        <p:spPr>
          <a:xfrm>
            <a:off x="7858148" y="5787249"/>
            <a:ext cx="100013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1800" b="1" smtClean="0">
                <a:solidFill>
                  <a:srgbClr val="FF000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Arial" pitchFamily="34" charset="0"/>
                <a:cs typeface="Arial" pitchFamily="34" charset="0"/>
              </a:rPr>
              <a:t>0x41</a:t>
            </a:r>
            <a:endParaRPr kumimoji="1" lang="ja-JP" altLang="en-US" sz="1800" b="1">
              <a:solidFill>
                <a:srgbClr val="FF0000"/>
              </a:solidFill>
              <a:effectLst>
                <a:glow rad="101600">
                  <a:srgbClr val="FFFFCC">
                    <a:alpha val="60000"/>
                  </a:srgb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テキスト ボックス 101"/>
          <p:cNvSpPr txBox="1"/>
          <p:nvPr/>
        </p:nvSpPr>
        <p:spPr>
          <a:xfrm>
            <a:off x="8001024" y="5273116"/>
            <a:ext cx="714380" cy="64633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3600" b="1" smtClean="0">
                <a:solidFill>
                  <a:srgbClr val="C00000"/>
                </a:solidFill>
              </a:rPr>
              <a:t>A</a:t>
            </a:r>
            <a:endParaRPr kumimoji="1" lang="ja-JP" altLang="en-US" sz="3600" b="1">
              <a:solidFill>
                <a:srgbClr val="C00000"/>
              </a:solidFill>
            </a:endParaRPr>
          </a:p>
        </p:txBody>
      </p:sp>
      <p:sp>
        <p:nvSpPr>
          <p:cNvPr id="103" name="正方形/長方形 102"/>
          <p:cNvSpPr/>
          <p:nvPr/>
        </p:nvSpPr>
        <p:spPr>
          <a:xfrm>
            <a:off x="2500298" y="3000372"/>
            <a:ext cx="856639" cy="71308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正方形/長方形 103"/>
          <p:cNvSpPr/>
          <p:nvPr/>
        </p:nvSpPr>
        <p:spPr>
          <a:xfrm>
            <a:off x="2499682" y="2786059"/>
            <a:ext cx="642942" cy="2203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直角三角形 104"/>
          <p:cNvSpPr/>
          <p:nvPr/>
        </p:nvSpPr>
        <p:spPr>
          <a:xfrm>
            <a:off x="3142623" y="2786059"/>
            <a:ext cx="206034" cy="214314"/>
          </a:xfrm>
          <a:prstGeom prst="rtTriangle">
            <a:avLst/>
          </a:prstGeom>
          <a:solidFill>
            <a:srgbClr val="FFFFFF"/>
          </a:solidFill>
          <a:ln w="25400" cmpd="sng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6" name="直線コネクタ 105"/>
          <p:cNvCxnSpPr/>
          <p:nvPr/>
        </p:nvCxnSpPr>
        <p:spPr>
          <a:xfrm rot="10800000">
            <a:off x="2500299" y="3713457"/>
            <a:ext cx="856639" cy="1296"/>
          </a:xfrm>
          <a:prstGeom prst="line">
            <a:avLst/>
          </a:prstGeom>
          <a:ln w="25400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コネクタ 106"/>
          <p:cNvCxnSpPr>
            <a:stCxn id="105" idx="4"/>
          </p:cNvCxnSpPr>
          <p:nvPr/>
        </p:nvCxnSpPr>
        <p:spPr>
          <a:xfrm rot="16200000" flipH="1">
            <a:off x="2995607" y="3353423"/>
            <a:ext cx="714380" cy="8280"/>
          </a:xfrm>
          <a:prstGeom prst="line">
            <a:avLst/>
          </a:prstGeom>
          <a:ln w="25400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コネクタ 107"/>
          <p:cNvCxnSpPr/>
          <p:nvPr/>
        </p:nvCxnSpPr>
        <p:spPr>
          <a:xfrm rot="5400000">
            <a:off x="2035659" y="3250081"/>
            <a:ext cx="928045" cy="1588"/>
          </a:xfrm>
          <a:prstGeom prst="line">
            <a:avLst/>
          </a:prstGeom>
          <a:ln w="25400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コネクタ 108"/>
          <p:cNvCxnSpPr>
            <a:stCxn id="105" idx="0"/>
          </p:cNvCxnSpPr>
          <p:nvPr/>
        </p:nvCxnSpPr>
        <p:spPr>
          <a:xfrm rot="16200000" flipV="1">
            <a:off x="2821152" y="2464588"/>
            <a:ext cx="1588" cy="642942"/>
          </a:xfrm>
          <a:prstGeom prst="line">
            <a:avLst/>
          </a:prstGeom>
          <a:ln w="25400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テキスト ボックス 109"/>
          <p:cNvSpPr txBox="1"/>
          <p:nvPr/>
        </p:nvSpPr>
        <p:spPr>
          <a:xfrm>
            <a:off x="2428243" y="3357563"/>
            <a:ext cx="100013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1800" b="1" smtClean="0">
                <a:solidFill>
                  <a:srgbClr val="FF000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Arial" pitchFamily="34" charset="0"/>
                <a:cs typeface="Arial" pitchFamily="34" charset="0"/>
              </a:rPr>
              <a:t>0xA5</a:t>
            </a:r>
            <a:endParaRPr kumimoji="1" lang="ja-JP" altLang="en-US" sz="1800" b="1">
              <a:solidFill>
                <a:srgbClr val="FF0000"/>
              </a:solidFill>
              <a:effectLst>
                <a:glow rad="101600">
                  <a:srgbClr val="FFFFCC">
                    <a:alpha val="60000"/>
                  </a:srgb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正方形/長方形 110"/>
          <p:cNvSpPr/>
          <p:nvPr/>
        </p:nvSpPr>
        <p:spPr>
          <a:xfrm>
            <a:off x="2499682" y="4000505"/>
            <a:ext cx="642942" cy="2203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直角三角形 111"/>
          <p:cNvSpPr/>
          <p:nvPr/>
        </p:nvSpPr>
        <p:spPr>
          <a:xfrm>
            <a:off x="3142623" y="4000505"/>
            <a:ext cx="206034" cy="214314"/>
          </a:xfrm>
          <a:prstGeom prst="rtTriangle">
            <a:avLst/>
          </a:prstGeom>
          <a:solidFill>
            <a:srgbClr val="FFFFFF"/>
          </a:solidFill>
          <a:ln w="25400" cmpd="sng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3" name="直線コネクタ 112"/>
          <p:cNvCxnSpPr/>
          <p:nvPr/>
        </p:nvCxnSpPr>
        <p:spPr>
          <a:xfrm rot="10800000">
            <a:off x="2500299" y="4927903"/>
            <a:ext cx="856639" cy="1296"/>
          </a:xfrm>
          <a:prstGeom prst="line">
            <a:avLst/>
          </a:prstGeom>
          <a:ln w="25400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線コネクタ 113"/>
          <p:cNvCxnSpPr>
            <a:stCxn id="112" idx="4"/>
          </p:cNvCxnSpPr>
          <p:nvPr/>
        </p:nvCxnSpPr>
        <p:spPr>
          <a:xfrm rot="16200000" flipH="1">
            <a:off x="2995607" y="4567869"/>
            <a:ext cx="714380" cy="8280"/>
          </a:xfrm>
          <a:prstGeom prst="line">
            <a:avLst/>
          </a:prstGeom>
          <a:ln w="25400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コネクタ 114"/>
          <p:cNvCxnSpPr/>
          <p:nvPr/>
        </p:nvCxnSpPr>
        <p:spPr>
          <a:xfrm rot="5400000">
            <a:off x="2035659" y="4464527"/>
            <a:ext cx="928045" cy="1588"/>
          </a:xfrm>
          <a:prstGeom prst="line">
            <a:avLst/>
          </a:prstGeom>
          <a:ln w="25400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線コネクタ 115"/>
          <p:cNvCxnSpPr>
            <a:stCxn id="112" idx="0"/>
          </p:cNvCxnSpPr>
          <p:nvPr/>
        </p:nvCxnSpPr>
        <p:spPr>
          <a:xfrm rot="16200000" flipV="1">
            <a:off x="2821152" y="3679034"/>
            <a:ext cx="1588" cy="642942"/>
          </a:xfrm>
          <a:prstGeom prst="line">
            <a:avLst/>
          </a:prstGeom>
          <a:ln w="25400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テキスト ボックス 116"/>
          <p:cNvSpPr txBox="1"/>
          <p:nvPr/>
        </p:nvSpPr>
        <p:spPr>
          <a:xfrm>
            <a:off x="2428243" y="4572009"/>
            <a:ext cx="100013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1800" b="1" smtClean="0">
                <a:solidFill>
                  <a:srgbClr val="FF000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Arial" pitchFamily="34" charset="0"/>
                <a:cs typeface="Arial" pitchFamily="34" charset="0"/>
              </a:rPr>
              <a:t>0x7C</a:t>
            </a:r>
            <a:endParaRPr kumimoji="1" lang="ja-JP" altLang="en-US" sz="1800" b="1">
              <a:solidFill>
                <a:srgbClr val="FF0000"/>
              </a:solidFill>
              <a:effectLst>
                <a:glow rad="101600">
                  <a:srgbClr val="FFFFCC">
                    <a:alpha val="60000"/>
                  </a:srgb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テキスト ボックス 117"/>
          <p:cNvSpPr txBox="1"/>
          <p:nvPr/>
        </p:nvSpPr>
        <p:spPr>
          <a:xfrm>
            <a:off x="2571119" y="2786059"/>
            <a:ext cx="714380" cy="64633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smtClean="0">
                <a:solidFill>
                  <a:srgbClr val="C00000"/>
                </a:solidFill>
              </a:rPr>
              <a:t>!</a:t>
            </a:r>
            <a:endParaRPr kumimoji="1" lang="ja-JP" altLang="en-US" sz="3600" b="1">
              <a:solidFill>
                <a:srgbClr val="C00000"/>
              </a:solidFill>
            </a:endParaRPr>
          </a:p>
        </p:txBody>
      </p:sp>
      <p:sp>
        <p:nvSpPr>
          <p:cNvPr id="119" name="テキスト ボックス 118"/>
          <p:cNvSpPr txBox="1"/>
          <p:nvPr/>
        </p:nvSpPr>
        <p:spPr>
          <a:xfrm>
            <a:off x="2571119" y="4000505"/>
            <a:ext cx="714380" cy="64633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smtClean="0">
                <a:solidFill>
                  <a:srgbClr val="C00000"/>
                </a:solidFill>
              </a:rPr>
              <a:t>|</a:t>
            </a:r>
            <a:endParaRPr kumimoji="1" lang="ja-JP" altLang="en-US" sz="3600" b="1">
              <a:solidFill>
                <a:srgbClr val="C00000"/>
              </a:solidFill>
            </a:endParaRPr>
          </a:p>
        </p:txBody>
      </p:sp>
      <p:sp>
        <p:nvSpPr>
          <p:cNvPr id="120" name="コンテンツ プレースホルダ 1"/>
          <p:cNvSpPr txBox="1">
            <a:spLocks/>
          </p:cNvSpPr>
          <p:nvPr/>
        </p:nvSpPr>
        <p:spPr bwMode="auto">
          <a:xfrm>
            <a:off x="3929058" y="3286124"/>
            <a:ext cx="478634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itchFamily="34" charset="0"/>
              </a:rPr>
              <a:t>多数の文字が多対一で</a:t>
            </a:r>
            <a:r>
              <a:rPr lang="ja-JP" altLang="en-US" sz="280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  <a:ea typeface="+mn-ea"/>
                <a:cs typeface="Arial" pitchFamily="34" charset="0"/>
              </a:rPr>
              <a:t>変換</a:t>
            </a:r>
            <a:endParaRPr kumimoji="1" lang="en-US" altLang="ja-JP" sz="28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 Black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コンテンツ プレースホルダ 1"/>
          <p:cNvSpPr>
            <a:spLocks noGrp="1"/>
          </p:cNvSpPr>
          <p:nvPr>
            <p:ph idx="1"/>
          </p:nvPr>
        </p:nvSpPr>
        <p:spPr>
          <a:xfrm>
            <a:off x="457200" y="1481138"/>
            <a:ext cx="8258204" cy="4525962"/>
          </a:xfrm>
        </p:spPr>
        <p:txBody>
          <a:bodyPr/>
          <a:lstStyle/>
          <a:p>
            <a:r>
              <a:rPr lang="en-US" altLang="ja-JP" sz="3600" smtClean="0">
                <a:latin typeface="Arial Black" pitchFamily="34" charset="0"/>
              </a:rPr>
              <a:t>Contermeasure:</a:t>
            </a:r>
          </a:p>
          <a:p>
            <a:pPr lvl="1"/>
            <a:r>
              <a:rPr lang="en-US" altLang="ja-JP" sz="3200" smtClean="0">
                <a:latin typeface="Arial Black" pitchFamily="34" charset="0"/>
              </a:rPr>
              <a:t>Handle strings as Unicode,without conversion.</a:t>
            </a:r>
          </a:p>
          <a:p>
            <a:pPr lvl="1"/>
            <a:r>
              <a:rPr lang="en-US" altLang="ja-JP" sz="3200" smtClean="0">
                <a:latin typeface="Arial Black" pitchFamily="34" charset="0"/>
              </a:rPr>
              <a:t>Don't convert after validation, even if conversion is necessary.</a:t>
            </a:r>
          </a:p>
          <a:p>
            <a:pPr lvl="1"/>
            <a:endParaRPr lang="en-US" altLang="ja-JP" sz="3200" smtClean="0">
              <a:latin typeface="Arial Black" pitchFamily="34" charset="0"/>
            </a:endParaRPr>
          </a:p>
          <a:p>
            <a:pPr lvl="1"/>
            <a:r>
              <a:rPr lang="en-US" altLang="ja-JP" sz="32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Unicode</a:t>
            </a:r>
            <a:r>
              <a:rPr lang="ja-JP" altLang="en-US" sz="32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のまま文字列を扱い、変換しない</a:t>
            </a:r>
            <a:endParaRPr lang="en-US" altLang="ja-JP" sz="3200" smtClean="0">
              <a:solidFill>
                <a:schemeClr val="accent4">
                  <a:lumMod val="75000"/>
                </a:schemeClr>
              </a:solidFill>
              <a:latin typeface="+mn-ea"/>
            </a:endParaRPr>
          </a:p>
          <a:p>
            <a:pPr lvl="1"/>
            <a:r>
              <a:rPr lang="en-US" altLang="ja-JP" sz="32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(</a:t>
            </a:r>
            <a:r>
              <a:rPr lang="ja-JP" altLang="en-US" sz="32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変換するとしても</a:t>
            </a:r>
            <a:r>
              <a:rPr lang="en-US" altLang="ja-JP" sz="32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)</a:t>
            </a:r>
            <a:r>
              <a:rPr lang="ja-JP" altLang="en-US" sz="32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検査後には変換しない</a:t>
            </a:r>
            <a:endParaRPr lang="en-US" altLang="ja-JP" sz="3200" smtClean="0">
              <a:solidFill>
                <a:schemeClr val="accent4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mtClean="0"/>
              <a:t>Many-to-one Conversion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5214942" y="1500174"/>
            <a:ext cx="3214710" cy="428628"/>
          </a:xfrm>
          <a:prstGeom prst="rect">
            <a:avLst/>
          </a:prstGeom>
          <a:solidFill>
            <a:srgbClr val="FFDD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428596" y="1500174"/>
            <a:ext cx="4714908" cy="428628"/>
          </a:xfrm>
          <a:prstGeom prst="rect">
            <a:avLst/>
          </a:prstGeom>
          <a:solidFill>
            <a:srgbClr val="FFDD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5357818" y="1928802"/>
            <a:ext cx="3357586" cy="2500330"/>
          </a:xfrm>
          <a:prstGeom prst="rect">
            <a:avLst/>
          </a:prstGeom>
          <a:solidFill>
            <a:srgbClr val="FFDD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714348" y="1928802"/>
            <a:ext cx="4572032" cy="2500330"/>
          </a:xfrm>
          <a:prstGeom prst="rect">
            <a:avLst/>
          </a:prstGeom>
          <a:solidFill>
            <a:srgbClr val="FFDD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Agenda</a:t>
            </a:r>
            <a:endParaRPr kumimoji="1" lang="ja-JP" altLang="en-US"/>
          </a:p>
        </p:txBody>
      </p:sp>
      <p:grpSp>
        <p:nvGrpSpPr>
          <p:cNvPr id="12" name="グループ化 11"/>
          <p:cNvGrpSpPr/>
          <p:nvPr/>
        </p:nvGrpSpPr>
        <p:grpSpPr>
          <a:xfrm>
            <a:off x="0" y="2519356"/>
            <a:ext cx="8715404" cy="357190"/>
            <a:chOff x="0" y="2500306"/>
            <a:chExt cx="8715404" cy="357190"/>
          </a:xfrm>
        </p:grpSpPr>
        <p:sp>
          <p:nvSpPr>
            <p:cNvPr id="9" name="正方形/長方形 8"/>
            <p:cNvSpPr/>
            <p:nvPr/>
          </p:nvSpPr>
          <p:spPr>
            <a:xfrm>
              <a:off x="5357818" y="2500306"/>
              <a:ext cx="3357586" cy="35719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714348" y="2500306"/>
              <a:ext cx="4572032" cy="35719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0" y="2500306"/>
              <a:ext cx="357158" cy="3571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" name="コンテンツ プレースホルダ 1"/>
          <p:cNvSpPr txBox="1">
            <a:spLocks/>
          </p:cNvSpPr>
          <p:nvPr/>
        </p:nvSpPr>
        <p:spPr bwMode="auto">
          <a:xfrm>
            <a:off x="5072066" y="1071546"/>
            <a:ext cx="407193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marR="0" lvl="0" indent="-255588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1" lang="ja-JP" altLang="en-US" sz="27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はじめに</a:t>
            </a:r>
            <a:endParaRPr kumimoji="1" lang="en-US" altLang="ja-JP" sz="27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65125" marR="0" lvl="0" indent="-255588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lang="ja-JP" altLang="en-US" sz="270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比較の一致</a:t>
            </a:r>
            <a:r>
              <a:rPr lang="en-US" altLang="ja-JP" sz="270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/</a:t>
            </a:r>
            <a:r>
              <a:rPr lang="ja-JP" altLang="en-US" sz="270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不一致</a:t>
            </a:r>
            <a:endParaRPr kumimoji="1" lang="en-US" sz="27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lang="ja-JP" altLang="en-US" sz="200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冗長なエンコーディング</a:t>
            </a:r>
            <a:endParaRPr kumimoji="1" 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多対一の変換</a:t>
            </a:r>
            <a:endParaRPr kumimoji="1" lang="en-US" altLang="ja-JP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大文字と小文字</a:t>
            </a:r>
            <a:endParaRPr kumimoji="1" 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正規化</a:t>
            </a:r>
            <a:endParaRPr kumimoji="1" 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不正なバイト列の埋め込み</a:t>
            </a:r>
            <a:endParaRPr kumimoji="1" lang="en-US" altLang="ja-JP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lang="ja-JP" altLang="en-US" sz="2000" noProof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先行バイトの埋め込み</a:t>
            </a:r>
            <a:endParaRPr lang="en-US" altLang="ja-JP" sz="2000" noProof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エンコード情報の不一致</a:t>
            </a:r>
            <a:endParaRPr kumimoji="1" lang="en-US" altLang="ja-JP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en-US" altLang="ja-JP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7</a:t>
            </a: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ビット文字コードの解釈</a:t>
            </a:r>
            <a:endParaRPr kumimoji="1" 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65125" marR="0" lvl="0" indent="-255588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1" lang="ja-JP" altLang="en-US" sz="27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表示上の欺瞞</a:t>
            </a:r>
            <a:r>
              <a:rPr kumimoji="1" lang="en-US" sz="27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視覚的に似た文字</a:t>
            </a:r>
            <a:r>
              <a:rPr kumimoji="1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見えない文字</a:t>
            </a:r>
            <a:endParaRPr kumimoji="1" 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制御文字の埋め込み</a:t>
            </a:r>
            <a:r>
              <a:rPr kumimoji="1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365125" marR="0" lvl="0" indent="-255588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1" lang="ja-JP" altLang="en-US" sz="27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まとめ</a:t>
            </a:r>
            <a:endParaRPr kumimoji="1" lang="ja-JP" altLang="en-US" sz="2700" b="0" i="0" u="none" strike="noStrike" kern="1200" cap="none" spc="0" normalizeH="0" baseline="0" noProof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285720" y="1071546"/>
            <a:ext cx="5000660" cy="514353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ja-JP" smtClean="0"/>
              <a:t>Introduction</a:t>
            </a:r>
          </a:p>
          <a:p>
            <a:pPr>
              <a:spcBef>
                <a:spcPts val="0"/>
              </a:spcBef>
            </a:pPr>
            <a:r>
              <a:rPr lang="en-US" smtClean="0"/>
              <a:t>Comparison: match/unmatch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Redundant encoding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Many-to-one Conversion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Upper case and Lower case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Normalization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Embedded invalid characters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Embedded leading bytes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Mismatch in charset information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Interpreting 7-bit encoding </a:t>
            </a:r>
          </a:p>
          <a:p>
            <a:pPr>
              <a:spcBef>
                <a:spcPts val="0"/>
              </a:spcBef>
            </a:pPr>
            <a:r>
              <a:rPr lang="en-US" smtClean="0"/>
              <a:t>Deceptive indications 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Characters with similar appearance 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Invisible characters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Embedded control </a:t>
            </a:r>
            <a:r>
              <a:rPr lang="ja-JP" altLang="en-US" sz="2000" smtClean="0"/>
              <a:t> </a:t>
            </a:r>
            <a:r>
              <a:rPr lang="en-US" altLang="ja-JP" sz="2000" smtClean="0"/>
              <a:t>characters</a:t>
            </a:r>
            <a:endParaRPr lang="en-US" sz="2000" smtClean="0"/>
          </a:p>
          <a:p>
            <a:pPr>
              <a:spcBef>
                <a:spcPts val="0"/>
              </a:spcBef>
            </a:pPr>
            <a:r>
              <a:rPr lang="en-US" smtClean="0"/>
              <a:t>Conclusion</a:t>
            </a:r>
            <a:endParaRPr kumimoji="1"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コンテンツ プレースホルダ 1"/>
          <p:cNvSpPr>
            <a:spLocks noGrp="1"/>
          </p:cNvSpPr>
          <p:nvPr>
            <p:ph idx="1"/>
          </p:nvPr>
        </p:nvSpPr>
        <p:spPr>
          <a:xfrm>
            <a:off x="457200" y="1481138"/>
            <a:ext cx="8543956" cy="4525962"/>
          </a:xfrm>
        </p:spPr>
        <p:txBody>
          <a:bodyPr/>
          <a:lstStyle/>
          <a:p>
            <a:r>
              <a:rPr lang="en-US" altLang="ja-JP" sz="3600" smtClean="0">
                <a:latin typeface="Arial Black" pitchFamily="34" charset="0"/>
              </a:rPr>
              <a:t>Definition of the identification for Upper-Case and Lower-Case is different by a language culture.</a:t>
            </a:r>
          </a:p>
          <a:p>
            <a:endParaRPr lang="en-US" altLang="ja-JP" sz="3600" smtClean="0">
              <a:latin typeface="Arial Black" pitchFamily="34" charset="0"/>
            </a:endParaRPr>
          </a:p>
          <a:p>
            <a:r>
              <a:rPr lang="ja-JP" altLang="en-US" sz="36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大文字、小文字同一視の定義は、言語文化によって異なる</a:t>
            </a:r>
            <a:endParaRPr lang="en-US" altLang="ja-JP" sz="3600" smtClean="0">
              <a:solidFill>
                <a:schemeClr val="accent4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mtClean="0"/>
              <a:t>Upper case and Lower case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コンテンツ プレースホルダ 1"/>
          <p:cNvSpPr>
            <a:spLocks noGrp="1"/>
          </p:cNvSpPr>
          <p:nvPr>
            <p:ph idx="1"/>
          </p:nvPr>
        </p:nvSpPr>
        <p:spPr>
          <a:xfrm>
            <a:off x="428596" y="1285860"/>
            <a:ext cx="8543956" cy="4525962"/>
          </a:xfrm>
        </p:spPr>
        <p:txBody>
          <a:bodyPr/>
          <a:lstStyle/>
          <a:p>
            <a:pPr>
              <a:buNone/>
            </a:pPr>
            <a:r>
              <a:rPr lang="en-US" altLang="ja-JP" sz="3600" smtClean="0">
                <a:latin typeface="Arial Black" pitchFamily="34" charset="0"/>
              </a:rPr>
              <a:t>Comparison of Upper-Case and Lower-Case</a:t>
            </a:r>
            <a:endParaRPr lang="en-US" altLang="ja-JP" sz="3600" smtClean="0">
              <a:solidFill>
                <a:schemeClr val="accent4">
                  <a:lumMod val="7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mtClean="0"/>
              <a:t>Upper case and Lower case</a:t>
            </a:r>
          </a:p>
        </p:txBody>
      </p:sp>
      <p:graphicFrame>
        <p:nvGraphicFramePr>
          <p:cNvPr id="4" name="表 3"/>
          <p:cNvGraphicFramePr>
            <a:graphicFrameLocks noGrp="1"/>
          </p:cNvGraphicFramePr>
          <p:nvPr/>
        </p:nvGraphicFramePr>
        <p:xfrm>
          <a:off x="285720" y="2414606"/>
          <a:ext cx="8715436" cy="3657600"/>
        </p:xfrm>
        <a:graphic>
          <a:graphicData uri="http://schemas.openxmlformats.org/drawingml/2006/table">
            <a:tbl>
              <a:tblPr bandRow="1">
                <a:tableStyleId>{C4B1156A-380E-4F78-BDF5-A606A8083BF9}</a:tableStyleId>
              </a:tblPr>
              <a:tblGrid>
                <a:gridCol w="2289647"/>
                <a:gridCol w="2853889"/>
                <a:gridCol w="35719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smtClean="0">
                          <a:latin typeface="Arial Black" pitchFamily="34" charset="0"/>
                        </a:rPr>
                        <a:t>Word</a:t>
                      </a:r>
                      <a:r>
                        <a:rPr kumimoji="1" lang="en-US" altLang="ja-JP" sz="2400" smtClean="0"/>
                        <a:t> </a:t>
                      </a:r>
                      <a:r>
                        <a:rPr kumimoji="1" lang="ja-JP" altLang="en-US" sz="240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単語</a:t>
                      </a:r>
                      <a:endParaRPr kumimoji="1" lang="ja-JP" altLang="en-US" sz="240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smtClean="0">
                          <a:latin typeface="Arial Black" pitchFamily="34" charset="0"/>
                        </a:rPr>
                        <a:t>Equivalent</a:t>
                      </a:r>
                      <a:r>
                        <a:rPr kumimoji="1" lang="en-US" altLang="ja-JP" sz="2400" smtClean="0"/>
                        <a:t> </a:t>
                      </a:r>
                      <a:r>
                        <a:rPr kumimoji="1" lang="ja-JP" altLang="en-US" sz="2400" smtClean="0"/>
                        <a:t> </a:t>
                      </a:r>
                      <a:r>
                        <a:rPr kumimoji="1" lang="ja-JP" altLang="en-US" sz="240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一致</a:t>
                      </a:r>
                      <a:endParaRPr kumimoji="1" lang="ja-JP" altLang="en-US" sz="240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smtClean="0">
                          <a:latin typeface="Arial Black" pitchFamily="34" charset="0"/>
                        </a:rPr>
                        <a:t>Nonequivalent</a:t>
                      </a:r>
                      <a:r>
                        <a:rPr kumimoji="1" lang="en-US" altLang="ja-JP" sz="2400" baseline="0" smtClean="0">
                          <a:latin typeface="+mn-lt"/>
                        </a:rPr>
                        <a:t> </a:t>
                      </a:r>
                      <a:r>
                        <a:rPr kumimoji="1" lang="ja-JP" altLang="en-US" sz="200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不一致</a:t>
                      </a:r>
                      <a:endParaRPr kumimoji="1" lang="ja-JP" altLang="en-US" sz="200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smtClean="0">
                          <a:latin typeface="Arial" pitchFamily="34" charset="0"/>
                          <a:cs typeface="Arial" pitchFamily="34" charset="0"/>
                        </a:rPr>
                        <a:t>Gif</a:t>
                      </a:r>
                      <a:r>
                        <a:rPr kumimoji="1" lang="en-US" altLang="ja-JP" sz="2400" baseline="0" smtClean="0">
                          <a:latin typeface="Arial" pitchFamily="34" charset="0"/>
                          <a:cs typeface="Arial" pitchFamily="34" charset="0"/>
                        </a:rPr>
                        <a:t> / </a:t>
                      </a:r>
                      <a:r>
                        <a:rPr kumimoji="1" lang="en-US" altLang="ja-JP" sz="2400" smtClean="0">
                          <a:latin typeface="Arial" pitchFamily="34" charset="0"/>
                          <a:cs typeface="Arial" pitchFamily="34" charset="0"/>
                        </a:rPr>
                        <a:t>GIF</a:t>
                      </a:r>
                      <a:endParaRPr kumimoji="1" lang="ja-JP" altLang="en-US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400" smtClean="0">
                          <a:latin typeface="Arial" pitchFamily="34" charset="0"/>
                          <a:cs typeface="Arial" pitchFamily="34" charset="0"/>
                        </a:rPr>
                        <a:t>	 U.S.</a:t>
                      </a:r>
                    </a:p>
                    <a:p>
                      <a:pPr algn="l"/>
                      <a:r>
                        <a:rPr kumimoji="1" lang="en-US" altLang="ja-JP" sz="2400" smtClean="0">
                          <a:latin typeface="Arial" pitchFamily="34" charset="0"/>
                          <a:cs typeface="Arial" pitchFamily="34" charset="0"/>
                        </a:rPr>
                        <a:t>	 </a:t>
                      </a:r>
                      <a:r>
                        <a:rPr kumimoji="1" lang="ja-JP" altLang="en-US" sz="240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アメリカ</a:t>
                      </a:r>
                      <a:endParaRPr kumimoji="1" lang="en-US" altLang="ja-JP" sz="240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400" smtClean="0"/>
                        <a:t>	 </a:t>
                      </a:r>
                      <a:r>
                        <a:rPr kumimoji="1" lang="en-US" altLang="ja-JP" sz="2400" smtClean="0">
                          <a:latin typeface="Arial" pitchFamily="34" charset="0"/>
                          <a:cs typeface="Arial" pitchFamily="34" charset="0"/>
                        </a:rPr>
                        <a:t>Turkey</a:t>
                      </a:r>
                    </a:p>
                    <a:p>
                      <a:pPr algn="l"/>
                      <a:r>
                        <a:rPr kumimoji="1" lang="en-US" altLang="ja-JP" sz="2400" smtClean="0"/>
                        <a:t>	 </a:t>
                      </a:r>
                      <a:r>
                        <a:rPr kumimoji="1" lang="ja-JP" altLang="en-US" sz="240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トルコ</a:t>
                      </a:r>
                      <a:endParaRPr kumimoji="1" lang="ja-JP" altLang="en-US" sz="240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smtClean="0">
                          <a:latin typeface="Arial" pitchFamily="34" charset="0"/>
                          <a:cs typeface="Arial" pitchFamily="34" charset="0"/>
                        </a:rPr>
                        <a:t>Ma</a:t>
                      </a:r>
                      <a:r>
                        <a:rPr kumimoji="1" lang="en-US" altLang="ja-JP" sz="2400" kern="1200" smtClean="0">
                          <a:latin typeface="Arial" pitchFamily="34" charset="0"/>
                          <a:cs typeface="Arial" pitchFamily="34" charset="0"/>
                        </a:rPr>
                        <a:t>ße/</a:t>
                      </a:r>
                      <a:r>
                        <a:rPr kumimoji="1" lang="en-US" altLang="ja-JP" sz="2400" smtClean="0">
                          <a:latin typeface="Arial" pitchFamily="34" charset="0"/>
                          <a:cs typeface="Arial" pitchFamily="34" charset="0"/>
                        </a:rPr>
                        <a:t>MASSE</a:t>
                      </a:r>
                      <a:endParaRPr kumimoji="1" lang="ja-JP" altLang="en-US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400" smtClean="0">
                          <a:latin typeface="Arial" pitchFamily="34" charset="0"/>
                          <a:cs typeface="Arial" pitchFamily="34" charset="0"/>
                        </a:rPr>
                        <a:t>	</a:t>
                      </a:r>
                      <a:r>
                        <a:rPr kumimoji="1" lang="ja-JP" altLang="en-US" sz="240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1" lang="en-US" altLang="ja-JP" sz="2400" smtClean="0">
                          <a:latin typeface="Arial" pitchFamily="34" charset="0"/>
                          <a:cs typeface="Arial" pitchFamily="34" charset="0"/>
                        </a:rPr>
                        <a:t>Germany</a:t>
                      </a:r>
                    </a:p>
                    <a:p>
                      <a:pPr algn="l"/>
                      <a:r>
                        <a:rPr kumimoji="1" lang="en-US" altLang="ja-JP" sz="2400" smtClean="0">
                          <a:latin typeface="Arial" pitchFamily="34" charset="0"/>
                          <a:cs typeface="Arial" pitchFamily="34" charset="0"/>
                        </a:rPr>
                        <a:t>	</a:t>
                      </a:r>
                      <a:r>
                        <a:rPr kumimoji="1" lang="ja-JP" altLang="en-US" sz="2400" baseline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1" lang="ja-JP" altLang="en-US" sz="2400" baseline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ドイツ</a:t>
                      </a:r>
                      <a:endParaRPr kumimoji="1" lang="en-US" altLang="ja-JP" sz="240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400" smtClean="0"/>
                        <a:t>	</a:t>
                      </a:r>
                      <a:r>
                        <a:rPr kumimoji="1" lang="ja-JP" altLang="en-US" sz="2400" smtClean="0"/>
                        <a:t> </a:t>
                      </a:r>
                      <a:r>
                        <a:rPr kumimoji="1" lang="en-US" altLang="ja-JP" sz="2400" smtClean="0">
                          <a:latin typeface="Arial" pitchFamily="34" charset="0"/>
                          <a:cs typeface="Arial" pitchFamily="34" charset="0"/>
                        </a:rPr>
                        <a:t>U.S.</a:t>
                      </a:r>
                    </a:p>
                    <a:p>
                      <a:pPr algn="l"/>
                      <a:r>
                        <a:rPr kumimoji="1" lang="en-US" altLang="ja-JP" sz="2400" smtClean="0"/>
                        <a:t>	</a:t>
                      </a:r>
                      <a:r>
                        <a:rPr kumimoji="1" lang="ja-JP" altLang="en-US" sz="2400" smtClean="0"/>
                        <a:t> </a:t>
                      </a:r>
                      <a:r>
                        <a:rPr kumimoji="1" lang="ja-JP" altLang="en-US" sz="240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アメリカ</a:t>
                      </a:r>
                      <a:endParaRPr kumimoji="1" lang="ja-JP" altLang="en-US" sz="240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smtClean="0">
                          <a:latin typeface="Arial" pitchFamily="34" charset="0"/>
                          <a:cs typeface="Arial" pitchFamily="34" charset="0"/>
                        </a:rPr>
                        <a:t>Ma</a:t>
                      </a:r>
                      <a:r>
                        <a:rPr kumimoji="1" lang="en-US" altLang="ja-JP" sz="2400" kern="1200" smtClean="0">
                          <a:latin typeface="Arial" pitchFamily="34" charset="0"/>
                          <a:cs typeface="Arial" pitchFamily="34" charset="0"/>
                        </a:rPr>
                        <a:t>ße / </a:t>
                      </a:r>
                      <a:r>
                        <a:rPr kumimoji="1" lang="en-US" altLang="ja-JP" sz="2400" smtClean="0">
                          <a:latin typeface="Arial" pitchFamily="34" charset="0"/>
                          <a:cs typeface="Arial" pitchFamily="34" charset="0"/>
                        </a:rPr>
                        <a:t>Masse</a:t>
                      </a:r>
                      <a:endParaRPr kumimoji="1" lang="ja-JP" altLang="en-US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400" smtClean="0">
                          <a:latin typeface="Arial" pitchFamily="34" charset="0"/>
                          <a:cs typeface="Arial" pitchFamily="34" charset="0"/>
                        </a:rPr>
                        <a:t>	Switzerland</a:t>
                      </a:r>
                    </a:p>
                    <a:p>
                      <a:pPr algn="l"/>
                      <a:r>
                        <a:rPr kumimoji="1" lang="en-US" altLang="ja-JP" sz="2400" smtClean="0">
                          <a:latin typeface="Arial" pitchFamily="34" charset="0"/>
                          <a:cs typeface="Arial" pitchFamily="34" charset="0"/>
                        </a:rPr>
                        <a:t>	</a:t>
                      </a:r>
                      <a:r>
                        <a:rPr kumimoji="1" lang="ja-JP" altLang="en-US" sz="240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スイス</a:t>
                      </a:r>
                      <a:endParaRPr kumimoji="1" lang="ja-JP" altLang="en-US" sz="2400">
                        <a:solidFill>
                          <a:schemeClr val="accent4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400" smtClean="0">
                          <a:latin typeface="Arial" pitchFamily="34" charset="0"/>
                          <a:cs typeface="Arial" pitchFamily="34" charset="0"/>
                        </a:rPr>
                        <a:t>	 Germany</a:t>
                      </a:r>
                    </a:p>
                    <a:p>
                      <a:pPr algn="l"/>
                      <a:r>
                        <a:rPr kumimoji="1" lang="en-US" altLang="ja-JP" sz="2400" smtClean="0"/>
                        <a:t>	 </a:t>
                      </a:r>
                      <a:r>
                        <a:rPr kumimoji="1" lang="ja-JP" altLang="en-US" sz="240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ドイツ</a:t>
                      </a:r>
                      <a:endParaRPr kumimoji="1" lang="en-US" altLang="ja-JP" sz="2400" smtClean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  <a:p>
                      <a:pPr algn="l"/>
                      <a:r>
                        <a:rPr kumimoji="1" lang="en-US" altLang="ja-JP" sz="2400" smtClean="0">
                          <a:latin typeface="Arial" pitchFamily="34" charset="0"/>
                          <a:cs typeface="Arial" pitchFamily="34" charset="0"/>
                        </a:rPr>
                        <a:t>	</a:t>
                      </a:r>
                      <a:r>
                        <a:rPr kumimoji="1" lang="ja-JP" altLang="en-US" sz="240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1" lang="en-US" altLang="ja-JP" sz="2400" smtClean="0">
                          <a:latin typeface="Arial" pitchFamily="34" charset="0"/>
                          <a:cs typeface="Arial" pitchFamily="34" charset="0"/>
                        </a:rPr>
                        <a:t>U.S.</a:t>
                      </a:r>
                    </a:p>
                    <a:p>
                      <a:pPr algn="l"/>
                      <a:r>
                        <a:rPr kumimoji="1" lang="en-US" altLang="ja-JP" sz="2400" smtClean="0"/>
                        <a:t>	</a:t>
                      </a:r>
                      <a:r>
                        <a:rPr kumimoji="1" lang="ja-JP" altLang="en-US" sz="2400" smtClean="0"/>
                        <a:t> </a:t>
                      </a:r>
                      <a:r>
                        <a:rPr kumimoji="1" lang="ja-JP" altLang="en-US" sz="240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アメリカ</a:t>
                      </a:r>
                      <a:endParaRPr kumimoji="1" lang="en-US" altLang="ja-JP" sz="2400" smtClean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3000372"/>
            <a:ext cx="94709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33401" y="3000372"/>
            <a:ext cx="753111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4714884"/>
            <a:ext cx="833443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4612" y="5000636"/>
            <a:ext cx="50006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74" y="3857628"/>
            <a:ext cx="833443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3857628"/>
            <a:ext cx="94709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5429264"/>
            <a:ext cx="94709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テキスト ボックス 15"/>
          <p:cNvSpPr txBox="1"/>
          <p:nvPr/>
        </p:nvSpPr>
        <p:spPr>
          <a:xfrm>
            <a:off x="785786" y="5929330"/>
            <a:ext cx="8072494" cy="600770"/>
          </a:xfrm>
          <a:prstGeom prst="rect">
            <a:avLst/>
          </a:prstGeom>
          <a:noFill/>
          <a:ln w="19050">
            <a:noFill/>
          </a:ln>
        </p:spPr>
        <p:txBody>
          <a:bodyPr wrap="square" tIns="190800" bIns="190800" rtlCol="0">
            <a:spAutoFit/>
          </a:bodyPr>
          <a:lstStyle/>
          <a:p>
            <a:pPr algn="r">
              <a:buSzPct val="90000"/>
              <a:buNone/>
            </a:pPr>
            <a:r>
              <a:rPr lang="ja-JP" altLang="en-US" sz="1400" smtClean="0">
                <a:latin typeface="メイリオ" pitchFamily="50" charset="-128"/>
                <a:ea typeface="メイリオ" pitchFamily="50" charset="-128"/>
              </a:rPr>
              <a:t>「</a:t>
            </a:r>
            <a:r>
              <a:rPr lang="en-US" altLang="ja-JP" sz="1400" smtClean="0">
                <a:latin typeface="メイリオ" pitchFamily="50" charset="-128"/>
                <a:ea typeface="メイリオ" pitchFamily="50" charset="-128"/>
              </a:rPr>
              <a:t>Windows</a:t>
            </a:r>
            <a:r>
              <a:rPr lang="ja-JP" altLang="en-US" sz="1400" smtClean="0">
                <a:latin typeface="メイリオ" pitchFamily="50" charset="-128"/>
                <a:ea typeface="メイリオ" pitchFamily="50" charset="-128"/>
              </a:rPr>
              <a:t>プログラミングの極意」</a:t>
            </a:r>
            <a:r>
              <a:rPr lang="en-US" altLang="ja-JP" sz="1400" smtClean="0">
                <a:latin typeface="メイリオ" pitchFamily="50" charset="-128"/>
                <a:ea typeface="メイリオ" pitchFamily="50" charset="-128"/>
              </a:rPr>
              <a:t>,</a:t>
            </a:r>
            <a:r>
              <a:rPr lang="ja-JP" altLang="en-US" sz="1400" smtClean="0">
                <a:latin typeface="メイリオ" pitchFamily="50" charset="-128"/>
                <a:ea typeface="メイリオ" pitchFamily="50" charset="-128"/>
              </a:rPr>
              <a:t>株式会社アスキー</a:t>
            </a:r>
            <a:r>
              <a:rPr lang="en-US" altLang="ja-JP" sz="1400" smtClean="0">
                <a:latin typeface="メイリオ" pitchFamily="50" charset="-128"/>
                <a:ea typeface="メイリオ" pitchFamily="50" charset="-128"/>
              </a:rPr>
              <a:t>,ISBN978-4-7561-5000-4,P.340</a:t>
            </a:r>
            <a:r>
              <a:rPr lang="ja-JP" altLang="en-US" sz="1400" smtClean="0">
                <a:latin typeface="メイリオ" pitchFamily="50" charset="-128"/>
                <a:ea typeface="メイリオ" pitchFamily="50" charset="-128"/>
              </a:rPr>
              <a:t>より</a:t>
            </a:r>
            <a:endParaRPr lang="en-US" altLang="ja-JP" sz="1400" smtClean="0">
              <a:latin typeface="メイリオ" pitchFamily="50" charset="-128"/>
              <a:ea typeface="メイリオ" pitchFamily="50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3600" smtClean="0">
                <a:latin typeface="Arial Black" pitchFamily="34" charset="0"/>
              </a:rPr>
              <a:t>Countermeasure:</a:t>
            </a:r>
          </a:p>
          <a:p>
            <a:pPr lvl="1"/>
            <a:r>
              <a:rPr kumimoji="1" lang="en-US" altLang="ja-JP" sz="3200" smtClean="0">
                <a:latin typeface="Arial Black" pitchFamily="34" charset="0"/>
              </a:rPr>
              <a:t>Don't adopt </a:t>
            </a:r>
            <a:r>
              <a:rPr lang="en-US" altLang="ja-JP" sz="3200" smtClean="0">
                <a:latin typeface="Arial Black" pitchFamily="34" charset="0"/>
              </a:rPr>
              <a:t>difference between lower case and upper case as boundary of security.</a:t>
            </a:r>
          </a:p>
          <a:p>
            <a:pPr lvl="1"/>
            <a:r>
              <a:rPr lang="en-US" altLang="ja-JP" sz="3200" smtClean="0">
                <a:latin typeface="Arial Black" pitchFamily="34" charset="0"/>
              </a:rPr>
              <a:t>Never rely on case-conversion rules you expect.</a:t>
            </a:r>
            <a:br>
              <a:rPr lang="en-US" altLang="ja-JP" sz="3200" smtClean="0">
                <a:latin typeface="Arial Black" pitchFamily="34" charset="0"/>
              </a:rPr>
            </a:br>
            <a:endParaRPr kumimoji="1" lang="en-US" altLang="ja-JP" sz="3200" smtClean="0">
              <a:latin typeface="Arial Black" pitchFamily="34" charset="0"/>
            </a:endParaRPr>
          </a:p>
          <a:p>
            <a:pPr lvl="1"/>
            <a:r>
              <a:rPr lang="ja-JP" altLang="en-US" sz="32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大文字、小文字の差でセキュリティ上の分界点をつくらない</a:t>
            </a:r>
            <a:endParaRPr kumimoji="1" lang="ja-JP" altLang="en-US" sz="3200">
              <a:solidFill>
                <a:schemeClr val="accent4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Upper case and Lower case</a:t>
            </a:r>
            <a:endParaRPr kumimoji="1"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285720" y="1071546"/>
            <a:ext cx="8229600" cy="514353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ja-JP" smtClean="0"/>
              <a:t>Introduction</a:t>
            </a:r>
          </a:p>
          <a:p>
            <a:pPr>
              <a:spcBef>
                <a:spcPts val="0"/>
              </a:spcBef>
            </a:pPr>
            <a:r>
              <a:rPr lang="en-US" smtClean="0"/>
              <a:t>Comparison: match/unmatch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Redundant encoding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Many-to-one Conversion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Upper case and Lower case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Normalization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Embedded invalid characters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Embedded leading bytes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Mismatch in charset information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Interpreting 7-bit encoding </a:t>
            </a:r>
          </a:p>
          <a:p>
            <a:pPr>
              <a:spcBef>
                <a:spcPts val="0"/>
              </a:spcBef>
            </a:pPr>
            <a:r>
              <a:rPr lang="en-US" smtClean="0"/>
              <a:t>Deceptive indications 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Characters with similar appearance 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Invisible characters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Embedded control </a:t>
            </a:r>
            <a:r>
              <a:rPr lang="ja-JP" altLang="en-US" sz="2000" smtClean="0"/>
              <a:t> </a:t>
            </a:r>
            <a:r>
              <a:rPr lang="en-US" altLang="ja-JP" sz="2000" smtClean="0"/>
              <a:t>characters</a:t>
            </a:r>
            <a:endParaRPr lang="en-US" sz="2000" smtClean="0"/>
          </a:p>
          <a:p>
            <a:pPr>
              <a:spcBef>
                <a:spcPts val="0"/>
              </a:spcBef>
            </a:pPr>
            <a:r>
              <a:rPr lang="en-US" smtClean="0"/>
              <a:t>Conclusion</a:t>
            </a:r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Agenda</a:t>
            </a:r>
            <a:endParaRPr kumimoji="1" lang="ja-JP" altLang="en-US"/>
          </a:p>
        </p:txBody>
      </p:sp>
      <p:sp>
        <p:nvSpPr>
          <p:cNvPr id="4" name="コンテンツ プレースホルダ 1"/>
          <p:cNvSpPr txBox="1">
            <a:spLocks/>
          </p:cNvSpPr>
          <p:nvPr/>
        </p:nvSpPr>
        <p:spPr bwMode="auto">
          <a:xfrm>
            <a:off x="5072066" y="1071546"/>
            <a:ext cx="571504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marR="0" lvl="0" indent="-255588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1" lang="ja-JP" altLang="en-US" sz="27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はじめに</a:t>
            </a:r>
            <a:endParaRPr kumimoji="1" lang="en-US" altLang="ja-JP" sz="27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65125" marR="0" lvl="0" indent="-255588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lang="ja-JP" altLang="en-US" sz="270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比較の一致</a:t>
            </a:r>
            <a:r>
              <a:rPr lang="en-US" altLang="ja-JP" sz="270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/</a:t>
            </a:r>
            <a:r>
              <a:rPr lang="ja-JP" altLang="en-US" sz="270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不一致</a:t>
            </a:r>
            <a:endParaRPr kumimoji="1" lang="en-US" sz="27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lang="ja-JP" altLang="en-US" sz="200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冗長なエンコーディング</a:t>
            </a:r>
            <a:endParaRPr kumimoji="1" 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多対一の変換</a:t>
            </a:r>
            <a:endParaRPr kumimoji="1" lang="en-US" altLang="ja-JP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大文字と小文字</a:t>
            </a:r>
            <a:endParaRPr kumimoji="1" 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正規化</a:t>
            </a:r>
            <a:endParaRPr kumimoji="1" 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不正なバイト列の埋め込み</a:t>
            </a:r>
            <a:endParaRPr kumimoji="1" lang="en-US" altLang="ja-JP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lang="ja-JP" altLang="en-US" sz="2000" noProof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先行バイトの埋め込み</a:t>
            </a:r>
            <a:endParaRPr lang="en-US" altLang="ja-JP" sz="2000" noProof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エンコード情報の不一致</a:t>
            </a:r>
            <a:endParaRPr kumimoji="1" lang="en-US" altLang="ja-JP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en-US" altLang="ja-JP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7</a:t>
            </a: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ビット文字コードの解釈</a:t>
            </a:r>
            <a:endParaRPr kumimoji="1" 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65125" marR="0" lvl="0" indent="-255588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1" lang="ja-JP" altLang="en-US" sz="27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表示上の欺瞞</a:t>
            </a:r>
            <a:r>
              <a:rPr kumimoji="1" lang="en-US" sz="27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視覚的に似た文字</a:t>
            </a:r>
            <a:r>
              <a:rPr kumimoji="1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見えない文字</a:t>
            </a:r>
            <a:endParaRPr kumimoji="1" 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制御文字の埋め込み</a:t>
            </a:r>
            <a:r>
              <a:rPr kumimoji="1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365125" marR="0" lvl="0" indent="-255588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1" lang="ja-JP" altLang="en-US" sz="27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まとめ</a:t>
            </a:r>
            <a:endParaRPr kumimoji="1" lang="ja-JP" altLang="en-US" sz="2700" b="0" i="0" u="none" strike="noStrike" kern="1200" cap="none" spc="0" normalizeH="0" baseline="0" noProof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5214942" y="1500174"/>
            <a:ext cx="3214710" cy="428628"/>
          </a:xfrm>
          <a:prstGeom prst="rect">
            <a:avLst/>
          </a:prstGeom>
          <a:solidFill>
            <a:srgbClr val="FFDD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428596" y="1500174"/>
            <a:ext cx="4714908" cy="428628"/>
          </a:xfrm>
          <a:prstGeom prst="rect">
            <a:avLst/>
          </a:prstGeom>
          <a:solidFill>
            <a:srgbClr val="FFDD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5357818" y="1928802"/>
            <a:ext cx="3357586" cy="2500330"/>
          </a:xfrm>
          <a:prstGeom prst="rect">
            <a:avLst/>
          </a:prstGeom>
          <a:solidFill>
            <a:srgbClr val="FFDD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714348" y="1928802"/>
            <a:ext cx="4572032" cy="2500330"/>
          </a:xfrm>
          <a:prstGeom prst="rect">
            <a:avLst/>
          </a:prstGeom>
          <a:solidFill>
            <a:srgbClr val="FFDD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Agenda</a:t>
            </a:r>
            <a:endParaRPr kumimoji="1" lang="ja-JP" altLang="en-US"/>
          </a:p>
        </p:txBody>
      </p:sp>
      <p:grpSp>
        <p:nvGrpSpPr>
          <p:cNvPr id="12" name="グループ化 11"/>
          <p:cNvGrpSpPr/>
          <p:nvPr/>
        </p:nvGrpSpPr>
        <p:grpSpPr>
          <a:xfrm>
            <a:off x="0" y="2833683"/>
            <a:ext cx="8715404" cy="357190"/>
            <a:chOff x="0" y="2500306"/>
            <a:chExt cx="8715404" cy="357190"/>
          </a:xfrm>
        </p:grpSpPr>
        <p:sp>
          <p:nvSpPr>
            <p:cNvPr id="9" name="正方形/長方形 8"/>
            <p:cNvSpPr/>
            <p:nvPr/>
          </p:nvSpPr>
          <p:spPr>
            <a:xfrm>
              <a:off x="5357818" y="2500306"/>
              <a:ext cx="3357586" cy="35719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714348" y="2500306"/>
              <a:ext cx="4572032" cy="35719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0" y="2500306"/>
              <a:ext cx="357158" cy="3571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" name="コンテンツ プレースホルダ 1"/>
          <p:cNvSpPr txBox="1">
            <a:spLocks/>
          </p:cNvSpPr>
          <p:nvPr/>
        </p:nvSpPr>
        <p:spPr bwMode="auto">
          <a:xfrm>
            <a:off x="5072066" y="1071546"/>
            <a:ext cx="407193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marR="0" lvl="0" indent="-255588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1" lang="ja-JP" altLang="en-US" sz="27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はじめに</a:t>
            </a:r>
            <a:endParaRPr kumimoji="1" lang="en-US" altLang="ja-JP" sz="27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65125" marR="0" lvl="0" indent="-255588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lang="ja-JP" altLang="en-US" sz="270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比較の一致</a:t>
            </a:r>
            <a:r>
              <a:rPr lang="en-US" altLang="ja-JP" sz="270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/</a:t>
            </a:r>
            <a:r>
              <a:rPr lang="ja-JP" altLang="en-US" sz="270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不一致</a:t>
            </a:r>
            <a:endParaRPr kumimoji="1" lang="en-US" sz="27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lang="ja-JP" altLang="en-US" sz="200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冗長なエンコーディング</a:t>
            </a:r>
            <a:endParaRPr kumimoji="1" 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多対一の変換</a:t>
            </a:r>
            <a:endParaRPr kumimoji="1" lang="en-US" altLang="ja-JP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大文字と小文字</a:t>
            </a:r>
            <a:endParaRPr kumimoji="1" 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正規化</a:t>
            </a:r>
            <a:endParaRPr kumimoji="1" 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不正なバイト列の埋め込み</a:t>
            </a:r>
            <a:endParaRPr kumimoji="1" lang="en-US" altLang="ja-JP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lang="ja-JP" altLang="en-US" sz="2000" noProof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先行バイトの埋め込み</a:t>
            </a:r>
            <a:endParaRPr lang="en-US" altLang="ja-JP" sz="2000" noProof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エンコード情報の不一致</a:t>
            </a:r>
            <a:endParaRPr kumimoji="1" lang="en-US" altLang="ja-JP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en-US" altLang="ja-JP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7</a:t>
            </a: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ビット文字コードの解釈</a:t>
            </a:r>
            <a:endParaRPr kumimoji="1" 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65125" marR="0" lvl="0" indent="-255588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1" lang="ja-JP" altLang="en-US" sz="27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表示上の欺瞞</a:t>
            </a:r>
            <a:r>
              <a:rPr kumimoji="1" lang="en-US" sz="27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視覚的に似た文字</a:t>
            </a:r>
            <a:r>
              <a:rPr kumimoji="1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見えない文字</a:t>
            </a:r>
            <a:endParaRPr kumimoji="1" 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制御文字の埋め込み</a:t>
            </a:r>
            <a:r>
              <a:rPr kumimoji="1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365125" marR="0" lvl="0" indent="-255588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1" lang="ja-JP" altLang="en-US" sz="27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まとめ</a:t>
            </a:r>
            <a:endParaRPr kumimoji="1" lang="ja-JP" altLang="en-US" sz="2700" b="0" i="0" u="none" strike="noStrike" kern="1200" cap="none" spc="0" normalizeH="0" baseline="0" noProof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285720" y="1071546"/>
            <a:ext cx="5000660" cy="514353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ja-JP" smtClean="0"/>
              <a:t>Introduction</a:t>
            </a:r>
          </a:p>
          <a:p>
            <a:pPr>
              <a:spcBef>
                <a:spcPts val="0"/>
              </a:spcBef>
            </a:pPr>
            <a:r>
              <a:rPr lang="en-US" smtClean="0"/>
              <a:t>Comparison: match/unmatch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Redundant encoding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Many-to-one Conversion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Upper case and Lower case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Normalization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Embedded invalid characters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Embedded leading bytes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Mismatch in charset information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Interpreting 7-bit encoding </a:t>
            </a:r>
          </a:p>
          <a:p>
            <a:pPr>
              <a:spcBef>
                <a:spcPts val="0"/>
              </a:spcBef>
            </a:pPr>
            <a:r>
              <a:rPr lang="en-US" smtClean="0"/>
              <a:t>Deceptive indications 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Characters with similar appearance 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Invisible characters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Embedded control </a:t>
            </a:r>
            <a:r>
              <a:rPr lang="ja-JP" altLang="en-US" sz="2000" smtClean="0"/>
              <a:t> </a:t>
            </a:r>
            <a:r>
              <a:rPr lang="en-US" altLang="ja-JP" sz="2000" smtClean="0"/>
              <a:t>characters</a:t>
            </a:r>
            <a:endParaRPr lang="en-US" sz="2000" smtClean="0"/>
          </a:p>
          <a:p>
            <a:pPr>
              <a:spcBef>
                <a:spcPts val="0"/>
              </a:spcBef>
            </a:pPr>
            <a:r>
              <a:rPr lang="en-US" smtClean="0"/>
              <a:t>Conclusion</a:t>
            </a:r>
            <a:endParaRPr kumimoji="1"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457200" y="3214686"/>
            <a:ext cx="8229600" cy="3286148"/>
          </a:xfrm>
        </p:spPr>
        <p:txBody>
          <a:bodyPr/>
          <a:lstStyle/>
          <a:p>
            <a:r>
              <a:rPr kumimoji="1" lang="en-US" altLang="ja-JP" sz="3200" smtClean="0">
                <a:latin typeface="Arial Black" pitchFamily="34" charset="0"/>
              </a:rPr>
              <a:t>Unicode supports the Compsition and Decomposition of letters.</a:t>
            </a:r>
          </a:p>
          <a:p>
            <a:pPr lvl="1"/>
            <a:r>
              <a:rPr lang="en-US" altLang="ja-JP" sz="2800" smtClean="0">
                <a:latin typeface="Arial Black" pitchFamily="34" charset="0"/>
              </a:rPr>
              <a:t>No differences in appearance, but byte sequences are different</a:t>
            </a:r>
          </a:p>
          <a:p>
            <a:r>
              <a:rPr kumimoji="1" lang="en-US" altLang="ja-JP" sz="32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Unicode</a:t>
            </a:r>
            <a:r>
              <a:rPr kumimoji="1" lang="ja-JP" altLang="en-US" sz="32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は文字の分解・合成をサポート</a:t>
            </a:r>
            <a:endParaRPr kumimoji="1" lang="en-US" altLang="ja-JP" sz="3200" smtClean="0">
              <a:solidFill>
                <a:schemeClr val="accent4">
                  <a:lumMod val="75000"/>
                </a:schemeClr>
              </a:solidFill>
              <a:latin typeface="+mn-ea"/>
            </a:endParaRPr>
          </a:p>
          <a:p>
            <a:pPr lvl="1"/>
            <a:r>
              <a:rPr lang="ja-JP" altLang="en-US" sz="28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見た目は同じでもバイト列が異なる表現</a:t>
            </a:r>
            <a:endParaRPr kumimoji="1" lang="ja-JP" altLang="en-US" sz="2800">
              <a:solidFill>
                <a:schemeClr val="accent4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Normalization</a:t>
            </a:r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857841" y="1643844"/>
            <a:ext cx="856639" cy="713083"/>
          </a:xfrm>
          <a:prstGeom prst="rect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857225" y="1429531"/>
            <a:ext cx="642942" cy="220366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直角三角形 5"/>
          <p:cNvSpPr/>
          <p:nvPr/>
        </p:nvSpPr>
        <p:spPr>
          <a:xfrm>
            <a:off x="1500166" y="1429531"/>
            <a:ext cx="206034" cy="214314"/>
          </a:xfrm>
          <a:prstGeom prst="rtTriangle">
            <a:avLst/>
          </a:prstGeom>
          <a:solidFill>
            <a:srgbClr val="FFFFCC"/>
          </a:solidFill>
          <a:ln w="25400" cmpd="sng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コネクタ 6"/>
          <p:cNvCxnSpPr/>
          <p:nvPr/>
        </p:nvCxnSpPr>
        <p:spPr>
          <a:xfrm rot="10800000">
            <a:off x="857842" y="2356929"/>
            <a:ext cx="856639" cy="1296"/>
          </a:xfrm>
          <a:prstGeom prst="line">
            <a:avLst/>
          </a:prstGeom>
          <a:ln w="25400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>
            <a:stCxn id="6" idx="4"/>
          </p:cNvCxnSpPr>
          <p:nvPr/>
        </p:nvCxnSpPr>
        <p:spPr>
          <a:xfrm rot="16200000" flipH="1">
            <a:off x="1353150" y="1996895"/>
            <a:ext cx="714380" cy="8280"/>
          </a:xfrm>
          <a:prstGeom prst="line">
            <a:avLst/>
          </a:prstGeom>
          <a:ln w="25400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rot="5400000">
            <a:off x="393202" y="1893553"/>
            <a:ext cx="928045" cy="1588"/>
          </a:xfrm>
          <a:prstGeom prst="line">
            <a:avLst/>
          </a:prstGeom>
          <a:ln w="25400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>
            <a:stCxn id="6" idx="0"/>
          </p:cNvCxnSpPr>
          <p:nvPr/>
        </p:nvCxnSpPr>
        <p:spPr>
          <a:xfrm rot="16200000" flipV="1">
            <a:off x="1178695" y="1108060"/>
            <a:ext cx="1588" cy="642942"/>
          </a:xfrm>
          <a:prstGeom prst="line">
            <a:avLst/>
          </a:prstGeom>
          <a:ln w="25400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714348" y="2001035"/>
            <a:ext cx="1143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smtClean="0">
                <a:solidFill>
                  <a:srgbClr val="FF000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Arial" pitchFamily="34" charset="0"/>
                <a:cs typeface="Arial" pitchFamily="34" charset="0"/>
              </a:rPr>
              <a:t>U+304C</a:t>
            </a:r>
            <a:endParaRPr kumimoji="1" lang="ja-JP" altLang="en-US" sz="1600" b="1">
              <a:solidFill>
                <a:srgbClr val="FF0000"/>
              </a:solidFill>
              <a:effectLst>
                <a:glow rad="101600">
                  <a:srgbClr val="FFFFCC">
                    <a:alpha val="60000"/>
                  </a:srgb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2929543" y="1643845"/>
            <a:ext cx="856639" cy="713083"/>
          </a:xfrm>
          <a:prstGeom prst="rect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2928927" y="1429532"/>
            <a:ext cx="642942" cy="220366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直角三角形 13"/>
          <p:cNvSpPr/>
          <p:nvPr/>
        </p:nvSpPr>
        <p:spPr>
          <a:xfrm>
            <a:off x="3571868" y="1429532"/>
            <a:ext cx="206034" cy="214314"/>
          </a:xfrm>
          <a:prstGeom prst="rtTriangle">
            <a:avLst/>
          </a:prstGeom>
          <a:solidFill>
            <a:srgbClr val="FFFFCC"/>
          </a:solidFill>
          <a:ln w="25400" cmpd="sng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コネクタ 14"/>
          <p:cNvCxnSpPr/>
          <p:nvPr/>
        </p:nvCxnSpPr>
        <p:spPr>
          <a:xfrm rot="10800000">
            <a:off x="2929544" y="2356930"/>
            <a:ext cx="856639" cy="1296"/>
          </a:xfrm>
          <a:prstGeom prst="line">
            <a:avLst/>
          </a:prstGeom>
          <a:ln w="25400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>
            <a:stCxn id="14" idx="4"/>
          </p:cNvCxnSpPr>
          <p:nvPr/>
        </p:nvCxnSpPr>
        <p:spPr>
          <a:xfrm rot="16200000" flipH="1">
            <a:off x="3424852" y="1996896"/>
            <a:ext cx="714380" cy="8280"/>
          </a:xfrm>
          <a:prstGeom prst="line">
            <a:avLst/>
          </a:prstGeom>
          <a:ln w="25400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 rot="5400000">
            <a:off x="2464904" y="1893554"/>
            <a:ext cx="928045" cy="1588"/>
          </a:xfrm>
          <a:prstGeom prst="line">
            <a:avLst/>
          </a:prstGeom>
          <a:ln w="25400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>
            <a:stCxn id="14" idx="0"/>
          </p:cNvCxnSpPr>
          <p:nvPr/>
        </p:nvCxnSpPr>
        <p:spPr>
          <a:xfrm rot="16200000" flipV="1">
            <a:off x="3250397" y="1108061"/>
            <a:ext cx="1588" cy="642942"/>
          </a:xfrm>
          <a:prstGeom prst="line">
            <a:avLst/>
          </a:prstGeom>
          <a:ln w="25400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2786050" y="2001036"/>
            <a:ext cx="1143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smtClean="0">
                <a:solidFill>
                  <a:srgbClr val="FF000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Arial" pitchFamily="34" charset="0"/>
                <a:cs typeface="Arial" pitchFamily="34" charset="0"/>
              </a:rPr>
              <a:t>U+304B</a:t>
            </a:r>
            <a:endParaRPr kumimoji="1" lang="ja-JP" altLang="en-US" sz="1600" b="1">
              <a:solidFill>
                <a:srgbClr val="FF0000"/>
              </a:solidFill>
              <a:effectLst>
                <a:glow rad="101600">
                  <a:srgbClr val="FFFFCC">
                    <a:alpha val="60000"/>
                  </a:srgb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右矢印 19"/>
          <p:cNvSpPr/>
          <p:nvPr/>
        </p:nvSpPr>
        <p:spPr>
          <a:xfrm>
            <a:off x="2000233" y="1500969"/>
            <a:ext cx="714380" cy="85725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928662" y="1487698"/>
            <a:ext cx="71438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が</a:t>
            </a:r>
            <a:endParaRPr kumimoji="1" lang="ja-JP" altLang="en-US" sz="32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000364" y="1487699"/>
            <a:ext cx="71438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か</a:t>
            </a:r>
            <a:endParaRPr kumimoji="1" lang="ja-JP" altLang="en-US" sz="32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十字形 22"/>
          <p:cNvSpPr/>
          <p:nvPr/>
        </p:nvSpPr>
        <p:spPr>
          <a:xfrm>
            <a:off x="4071934" y="1584550"/>
            <a:ext cx="714380" cy="714380"/>
          </a:xfrm>
          <a:prstGeom prst="plus">
            <a:avLst>
              <a:gd name="adj" fmla="val 3806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5072683" y="1655987"/>
            <a:ext cx="856639" cy="713083"/>
          </a:xfrm>
          <a:prstGeom prst="rect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5072067" y="1441674"/>
            <a:ext cx="642942" cy="220366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直角三角形 25"/>
          <p:cNvSpPr/>
          <p:nvPr/>
        </p:nvSpPr>
        <p:spPr>
          <a:xfrm>
            <a:off x="5715008" y="1441674"/>
            <a:ext cx="206034" cy="214314"/>
          </a:xfrm>
          <a:prstGeom prst="rtTriangle">
            <a:avLst/>
          </a:prstGeom>
          <a:solidFill>
            <a:srgbClr val="FFFFCC"/>
          </a:solidFill>
          <a:ln w="25400" cmpd="sng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" name="直線コネクタ 26"/>
          <p:cNvCxnSpPr/>
          <p:nvPr/>
        </p:nvCxnSpPr>
        <p:spPr>
          <a:xfrm rot="10800000">
            <a:off x="5072684" y="2369072"/>
            <a:ext cx="856639" cy="1296"/>
          </a:xfrm>
          <a:prstGeom prst="line">
            <a:avLst/>
          </a:prstGeom>
          <a:ln w="25400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>
            <a:stCxn id="26" idx="4"/>
          </p:cNvCxnSpPr>
          <p:nvPr/>
        </p:nvCxnSpPr>
        <p:spPr>
          <a:xfrm rot="16200000" flipH="1">
            <a:off x="5567992" y="2009038"/>
            <a:ext cx="714380" cy="8280"/>
          </a:xfrm>
          <a:prstGeom prst="line">
            <a:avLst/>
          </a:prstGeom>
          <a:ln w="25400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 rot="5400000">
            <a:off x="4608044" y="1905696"/>
            <a:ext cx="928045" cy="1588"/>
          </a:xfrm>
          <a:prstGeom prst="line">
            <a:avLst/>
          </a:prstGeom>
          <a:ln w="25400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>
            <a:stCxn id="26" idx="0"/>
          </p:cNvCxnSpPr>
          <p:nvPr/>
        </p:nvCxnSpPr>
        <p:spPr>
          <a:xfrm rot="16200000" flipV="1">
            <a:off x="5393537" y="1120203"/>
            <a:ext cx="1588" cy="642942"/>
          </a:xfrm>
          <a:prstGeom prst="line">
            <a:avLst/>
          </a:prstGeom>
          <a:ln w="25400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5000628" y="2013178"/>
            <a:ext cx="1000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smtClean="0">
                <a:solidFill>
                  <a:srgbClr val="FF000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Arial" pitchFamily="34" charset="0"/>
                <a:cs typeface="Arial" pitchFamily="34" charset="0"/>
              </a:rPr>
              <a:t>U+3099</a:t>
            </a:r>
            <a:endParaRPr kumimoji="1" lang="ja-JP" altLang="en-US" sz="1600" b="1">
              <a:solidFill>
                <a:srgbClr val="FF0000"/>
              </a:solidFill>
              <a:effectLst>
                <a:glow rad="101600">
                  <a:srgbClr val="FFFFCC">
                    <a:alpha val="60000"/>
                  </a:srgb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143504" y="1499841"/>
            <a:ext cx="71438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゛</a:t>
            </a:r>
            <a:endParaRPr kumimoji="1" lang="ja-JP" altLang="en-US" sz="32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42910" y="2221024"/>
            <a:ext cx="1285884" cy="816214"/>
          </a:xfrm>
          <a:prstGeom prst="rect">
            <a:avLst/>
          </a:prstGeom>
          <a:noFill/>
          <a:ln w="19050">
            <a:noFill/>
          </a:ln>
        </p:spPr>
        <p:txBody>
          <a:bodyPr wrap="square" tIns="190800" bIns="190800" rtlCol="0">
            <a:spAutoFit/>
          </a:bodyPr>
          <a:lstStyle/>
          <a:p>
            <a:pPr algn="ctr">
              <a:buSzPct val="90000"/>
              <a:buNone/>
            </a:pPr>
            <a:r>
              <a:rPr lang="en-US" altLang="ja-JP" sz="1400" smtClean="0">
                <a:latin typeface="Arial" pitchFamily="34" charset="0"/>
                <a:ea typeface="HGｺﾞｼｯｸE" pitchFamily="49" charset="-128"/>
                <a:cs typeface="Arial" pitchFamily="34" charset="0"/>
              </a:rPr>
              <a:t>Precomposed</a:t>
            </a:r>
          </a:p>
          <a:p>
            <a:pPr algn="ctr">
              <a:buSzPct val="90000"/>
              <a:buNone/>
            </a:pPr>
            <a:r>
              <a:rPr lang="en-US" altLang="ja-JP" sz="1400" smtClean="0">
                <a:latin typeface="Arial" pitchFamily="34" charset="0"/>
                <a:ea typeface="HGｺﾞｼｯｸE" pitchFamily="49" charset="-128"/>
                <a:cs typeface="Arial" pitchFamily="34" charset="0"/>
              </a:rPr>
              <a:t>character</a:t>
            </a: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714612" y="2227492"/>
            <a:ext cx="1285884" cy="816214"/>
          </a:xfrm>
          <a:prstGeom prst="rect">
            <a:avLst/>
          </a:prstGeom>
          <a:noFill/>
          <a:ln w="19050">
            <a:noFill/>
          </a:ln>
        </p:spPr>
        <p:txBody>
          <a:bodyPr wrap="square" tIns="190800" bIns="190800" rtlCol="0">
            <a:spAutoFit/>
          </a:bodyPr>
          <a:lstStyle/>
          <a:p>
            <a:pPr algn="ctr">
              <a:buSzPct val="90000"/>
              <a:buNone/>
            </a:pPr>
            <a:r>
              <a:rPr lang="en-US" altLang="ja-JP" sz="1400" smtClean="0">
                <a:latin typeface="Arial" pitchFamily="34" charset="0"/>
                <a:ea typeface="HGｺﾞｼｯｸE" pitchFamily="49" charset="-128"/>
                <a:cs typeface="Arial" pitchFamily="34" charset="0"/>
              </a:rPr>
              <a:t>Base character</a:t>
            </a: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857752" y="2227492"/>
            <a:ext cx="1285884" cy="816214"/>
          </a:xfrm>
          <a:prstGeom prst="rect">
            <a:avLst/>
          </a:prstGeom>
          <a:noFill/>
          <a:ln w="19050">
            <a:noFill/>
          </a:ln>
        </p:spPr>
        <p:txBody>
          <a:bodyPr wrap="square" tIns="190800" bIns="190800" rtlCol="0">
            <a:spAutoFit/>
          </a:bodyPr>
          <a:lstStyle/>
          <a:p>
            <a:pPr algn="ctr">
              <a:buSzPct val="90000"/>
              <a:buNone/>
            </a:pPr>
            <a:r>
              <a:rPr lang="en-US" altLang="ja-JP" sz="1400" smtClean="0">
                <a:latin typeface="Arial" pitchFamily="34" charset="0"/>
                <a:ea typeface="HGｺﾞｼｯｸE" pitchFamily="49" charset="-128"/>
                <a:cs typeface="Arial" pitchFamily="34" charset="0"/>
              </a:rPr>
              <a:t>Combining Character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214282" y="1214422"/>
            <a:ext cx="8643998" cy="4525962"/>
          </a:xfrm>
        </p:spPr>
        <p:txBody>
          <a:bodyPr/>
          <a:lstStyle/>
          <a:p>
            <a:r>
              <a:rPr lang="en-US" altLang="ja-JP" sz="2800" smtClean="0">
                <a:latin typeface="Arial Black" pitchFamily="34" charset="0"/>
              </a:rPr>
              <a:t>Unicode defines four specific forms of normalization.</a:t>
            </a:r>
          </a:p>
          <a:p>
            <a:pPr lvl="1"/>
            <a:r>
              <a:rPr lang="en-US" altLang="ja-JP" sz="2400" smtClean="0">
                <a:latin typeface="Arial Black" pitchFamily="34" charset="0"/>
              </a:rPr>
              <a:t>NFC	</a:t>
            </a:r>
            <a:r>
              <a:rPr lang="en-US" altLang="ja-JP" sz="2400" smtClean="0"/>
              <a:t>Normalization Form Canonical Composition</a:t>
            </a:r>
          </a:p>
          <a:p>
            <a:pPr lvl="1"/>
            <a:r>
              <a:rPr lang="en-US" altLang="ja-JP" sz="2400" smtClean="0">
                <a:latin typeface="Arial Black" pitchFamily="34" charset="0"/>
              </a:rPr>
              <a:t>NFD	</a:t>
            </a:r>
            <a:r>
              <a:rPr lang="en-US" altLang="ja-JP" sz="2400" smtClean="0"/>
              <a:t>Normalization Form Canonical Decomposition</a:t>
            </a:r>
          </a:p>
          <a:p>
            <a:pPr lvl="1"/>
            <a:r>
              <a:rPr lang="en-US" altLang="ja-JP" sz="2400" smtClean="0">
                <a:latin typeface="Arial Black" pitchFamily="34" charset="0"/>
              </a:rPr>
              <a:t>NFKC	</a:t>
            </a:r>
            <a:r>
              <a:rPr lang="en-US" altLang="ja-JP" sz="2400" smtClean="0"/>
              <a:t>Normalization Form Compatibility Composition</a:t>
            </a:r>
          </a:p>
          <a:p>
            <a:pPr lvl="1"/>
            <a:r>
              <a:rPr lang="en-US" altLang="ja-JP" sz="2400" smtClean="0">
                <a:latin typeface="Arial Black" pitchFamily="34" charset="0"/>
              </a:rPr>
              <a:t>NFKD	</a:t>
            </a:r>
            <a:r>
              <a:rPr lang="en-US" altLang="ja-JP" sz="2400" smtClean="0"/>
              <a:t>Normalization Form Compatibility Decomposition</a:t>
            </a:r>
          </a:p>
          <a:p>
            <a:r>
              <a:rPr lang="en-US" altLang="ja-JP" sz="2800" smtClean="0">
                <a:latin typeface="Arial Black" pitchFamily="34" charset="0"/>
              </a:rPr>
              <a:t>Cannot restore original byte sequence after Normalization.</a:t>
            </a:r>
          </a:p>
          <a:p>
            <a:endParaRPr lang="en-US" altLang="ja-JP" sz="2800" smtClean="0">
              <a:latin typeface="Arial Black" pitchFamily="34" charset="0"/>
            </a:endParaRPr>
          </a:p>
          <a:p>
            <a:r>
              <a:rPr kumimoji="1" lang="en-US" altLang="ja-JP" sz="28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Unicode</a:t>
            </a:r>
            <a:r>
              <a:rPr kumimoji="1" lang="ja-JP" altLang="en-US" sz="28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では</a:t>
            </a:r>
            <a:r>
              <a:rPr kumimoji="1" lang="en-US" altLang="ja-JP" sz="28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4</a:t>
            </a:r>
            <a:r>
              <a:rPr kumimoji="1" lang="ja-JP" altLang="en-US" sz="28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種類の正規化方法を規定</a:t>
            </a:r>
            <a:endParaRPr kumimoji="1" lang="en-US" altLang="ja-JP" sz="2800" smtClean="0">
              <a:solidFill>
                <a:schemeClr val="accent4">
                  <a:lumMod val="75000"/>
                </a:schemeClr>
              </a:solidFill>
              <a:latin typeface="+mn-ea"/>
            </a:endParaRPr>
          </a:p>
          <a:p>
            <a:r>
              <a:rPr lang="ja-JP" altLang="en-US" sz="28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正規化した結果から元のバイト列の復元はできない</a:t>
            </a:r>
            <a:endParaRPr kumimoji="1" lang="ja-JP" altLang="en-US" sz="2800">
              <a:solidFill>
                <a:schemeClr val="accent4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Normalization</a:t>
            </a:r>
            <a:endParaRPr kumimoji="1"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457200" y="4286256"/>
            <a:ext cx="8229600" cy="1720844"/>
          </a:xfrm>
        </p:spPr>
        <p:txBody>
          <a:bodyPr/>
          <a:lstStyle/>
          <a:p>
            <a:r>
              <a:rPr lang="en-US" altLang="ja-JP" sz="3200" smtClean="0">
                <a:latin typeface="Arial Black" pitchFamily="34" charset="0"/>
              </a:rPr>
              <a:t>Normalization process changes the byte sequence into another of different meaning</a:t>
            </a:r>
          </a:p>
          <a:p>
            <a:r>
              <a:rPr kumimoji="1" lang="ja-JP" altLang="en-US" sz="320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正規化により意味の異なるバイト列に変化</a:t>
            </a:r>
            <a:endParaRPr kumimoji="1" lang="ja-JP" altLang="en-US" sz="320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Normalization</a:t>
            </a:r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857841" y="1715282"/>
            <a:ext cx="856639" cy="713083"/>
          </a:xfrm>
          <a:prstGeom prst="rect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857225" y="1500969"/>
            <a:ext cx="642942" cy="220366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直角三角形 5"/>
          <p:cNvSpPr/>
          <p:nvPr/>
        </p:nvSpPr>
        <p:spPr>
          <a:xfrm>
            <a:off x="1500166" y="1500969"/>
            <a:ext cx="206034" cy="214314"/>
          </a:xfrm>
          <a:prstGeom prst="rtTriangle">
            <a:avLst/>
          </a:prstGeom>
          <a:solidFill>
            <a:srgbClr val="FFFFCC"/>
          </a:solidFill>
          <a:ln w="25400" cmpd="sng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コネクタ 6"/>
          <p:cNvCxnSpPr/>
          <p:nvPr/>
        </p:nvCxnSpPr>
        <p:spPr>
          <a:xfrm rot="10800000">
            <a:off x="857842" y="2428367"/>
            <a:ext cx="856639" cy="1296"/>
          </a:xfrm>
          <a:prstGeom prst="line">
            <a:avLst/>
          </a:prstGeom>
          <a:ln w="25400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>
            <a:stCxn id="6" idx="4"/>
          </p:cNvCxnSpPr>
          <p:nvPr/>
        </p:nvCxnSpPr>
        <p:spPr>
          <a:xfrm rot="16200000" flipH="1">
            <a:off x="1353150" y="2068333"/>
            <a:ext cx="714380" cy="8280"/>
          </a:xfrm>
          <a:prstGeom prst="line">
            <a:avLst/>
          </a:prstGeom>
          <a:ln w="25400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rot="5400000">
            <a:off x="393202" y="1964991"/>
            <a:ext cx="928045" cy="1588"/>
          </a:xfrm>
          <a:prstGeom prst="line">
            <a:avLst/>
          </a:prstGeom>
          <a:ln w="25400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>
            <a:stCxn id="6" idx="0"/>
          </p:cNvCxnSpPr>
          <p:nvPr/>
        </p:nvCxnSpPr>
        <p:spPr>
          <a:xfrm rot="16200000" flipV="1">
            <a:off x="1178695" y="1179498"/>
            <a:ext cx="1588" cy="642942"/>
          </a:xfrm>
          <a:prstGeom prst="line">
            <a:avLst/>
          </a:prstGeom>
          <a:ln w="25400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785786" y="2072473"/>
            <a:ext cx="1000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smtClean="0">
                <a:solidFill>
                  <a:srgbClr val="FF000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Arial" pitchFamily="34" charset="0"/>
                <a:cs typeface="Arial" pitchFamily="34" charset="0"/>
              </a:rPr>
              <a:t>U+2025</a:t>
            </a:r>
            <a:endParaRPr kumimoji="1" lang="ja-JP" altLang="en-US" sz="1600" b="1">
              <a:solidFill>
                <a:srgbClr val="FF0000"/>
              </a:solidFill>
              <a:effectLst>
                <a:glow rad="101600">
                  <a:srgbClr val="FFFFCC">
                    <a:alpha val="60000"/>
                  </a:srgb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715493" y="1715283"/>
            <a:ext cx="856639" cy="713083"/>
          </a:xfrm>
          <a:prstGeom prst="rect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4714877" y="1500970"/>
            <a:ext cx="642942" cy="220366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直角三角形 13"/>
          <p:cNvSpPr/>
          <p:nvPr/>
        </p:nvSpPr>
        <p:spPr>
          <a:xfrm>
            <a:off x="5357818" y="1500970"/>
            <a:ext cx="206034" cy="214314"/>
          </a:xfrm>
          <a:prstGeom prst="rtTriangle">
            <a:avLst/>
          </a:prstGeom>
          <a:solidFill>
            <a:srgbClr val="FFFFCC"/>
          </a:solidFill>
          <a:ln w="25400" cmpd="sng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コネクタ 14"/>
          <p:cNvCxnSpPr/>
          <p:nvPr/>
        </p:nvCxnSpPr>
        <p:spPr>
          <a:xfrm rot="10800000">
            <a:off x="4715494" y="2428368"/>
            <a:ext cx="856639" cy="1296"/>
          </a:xfrm>
          <a:prstGeom prst="line">
            <a:avLst/>
          </a:prstGeom>
          <a:ln w="25400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>
            <a:stCxn id="14" idx="4"/>
          </p:cNvCxnSpPr>
          <p:nvPr/>
        </p:nvCxnSpPr>
        <p:spPr>
          <a:xfrm rot="16200000" flipH="1">
            <a:off x="5210802" y="2068334"/>
            <a:ext cx="714380" cy="8280"/>
          </a:xfrm>
          <a:prstGeom prst="line">
            <a:avLst/>
          </a:prstGeom>
          <a:ln w="25400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 rot="5400000">
            <a:off x="4250854" y="1964992"/>
            <a:ext cx="928045" cy="1588"/>
          </a:xfrm>
          <a:prstGeom prst="line">
            <a:avLst/>
          </a:prstGeom>
          <a:ln w="25400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>
            <a:stCxn id="14" idx="0"/>
          </p:cNvCxnSpPr>
          <p:nvPr/>
        </p:nvCxnSpPr>
        <p:spPr>
          <a:xfrm rot="16200000" flipV="1">
            <a:off x="5036347" y="1179499"/>
            <a:ext cx="1588" cy="642942"/>
          </a:xfrm>
          <a:prstGeom prst="line">
            <a:avLst/>
          </a:prstGeom>
          <a:ln w="25400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4643438" y="2072474"/>
            <a:ext cx="1000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smtClean="0">
                <a:solidFill>
                  <a:srgbClr val="FF000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Arial" pitchFamily="34" charset="0"/>
                <a:cs typeface="Arial" pitchFamily="34" charset="0"/>
              </a:rPr>
              <a:t>U+002E</a:t>
            </a:r>
            <a:endParaRPr kumimoji="1" lang="ja-JP" altLang="en-US" sz="1600" b="1">
              <a:solidFill>
                <a:srgbClr val="FF0000"/>
              </a:solidFill>
              <a:effectLst>
                <a:glow rad="101600">
                  <a:srgbClr val="FFFFCC">
                    <a:alpha val="60000"/>
                  </a:srgb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右矢印 19"/>
          <p:cNvSpPr/>
          <p:nvPr/>
        </p:nvSpPr>
        <p:spPr>
          <a:xfrm>
            <a:off x="2000232" y="1572407"/>
            <a:ext cx="2428892" cy="85725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928662" y="1601674"/>
            <a:ext cx="71438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‥</a:t>
            </a:r>
            <a:endParaRPr kumimoji="1" lang="ja-JP" altLang="en-US" sz="32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786314" y="1601675"/>
            <a:ext cx="71438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kumimoji="1" lang="ja-JP" altLang="en-US" sz="32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十字形 22"/>
          <p:cNvSpPr/>
          <p:nvPr/>
        </p:nvSpPr>
        <p:spPr>
          <a:xfrm>
            <a:off x="5857884" y="1655988"/>
            <a:ext cx="714380" cy="714380"/>
          </a:xfrm>
          <a:prstGeom prst="plus">
            <a:avLst>
              <a:gd name="adj" fmla="val 3806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6858633" y="1727425"/>
            <a:ext cx="856639" cy="713083"/>
          </a:xfrm>
          <a:prstGeom prst="rect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6858017" y="1513112"/>
            <a:ext cx="642942" cy="220366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直角三角形 25"/>
          <p:cNvSpPr/>
          <p:nvPr/>
        </p:nvSpPr>
        <p:spPr>
          <a:xfrm>
            <a:off x="7500958" y="1513112"/>
            <a:ext cx="206034" cy="214314"/>
          </a:xfrm>
          <a:prstGeom prst="rtTriangle">
            <a:avLst/>
          </a:prstGeom>
          <a:solidFill>
            <a:srgbClr val="FFFFCC"/>
          </a:solidFill>
          <a:ln w="25400" cmpd="sng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" name="直線コネクタ 26"/>
          <p:cNvCxnSpPr/>
          <p:nvPr/>
        </p:nvCxnSpPr>
        <p:spPr>
          <a:xfrm rot="10800000">
            <a:off x="6858634" y="2440510"/>
            <a:ext cx="856639" cy="1296"/>
          </a:xfrm>
          <a:prstGeom prst="line">
            <a:avLst/>
          </a:prstGeom>
          <a:ln w="25400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>
            <a:stCxn id="26" idx="4"/>
          </p:cNvCxnSpPr>
          <p:nvPr/>
        </p:nvCxnSpPr>
        <p:spPr>
          <a:xfrm rot="16200000" flipH="1">
            <a:off x="7353942" y="2080476"/>
            <a:ext cx="714380" cy="8280"/>
          </a:xfrm>
          <a:prstGeom prst="line">
            <a:avLst/>
          </a:prstGeom>
          <a:ln w="25400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 rot="5400000">
            <a:off x="6393994" y="1977134"/>
            <a:ext cx="928045" cy="1588"/>
          </a:xfrm>
          <a:prstGeom prst="line">
            <a:avLst/>
          </a:prstGeom>
          <a:ln w="25400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>
            <a:stCxn id="26" idx="0"/>
          </p:cNvCxnSpPr>
          <p:nvPr/>
        </p:nvCxnSpPr>
        <p:spPr>
          <a:xfrm rot="16200000" flipV="1">
            <a:off x="7179487" y="1191641"/>
            <a:ext cx="1588" cy="642942"/>
          </a:xfrm>
          <a:prstGeom prst="line">
            <a:avLst/>
          </a:prstGeom>
          <a:ln w="25400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6786578" y="2084616"/>
            <a:ext cx="1000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smtClean="0">
                <a:solidFill>
                  <a:srgbClr val="FF000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Arial" pitchFamily="34" charset="0"/>
                <a:cs typeface="Arial" pitchFamily="34" charset="0"/>
              </a:rPr>
              <a:t>U+002E</a:t>
            </a:r>
            <a:endParaRPr kumimoji="1" lang="ja-JP" altLang="en-US" sz="1600" b="1">
              <a:solidFill>
                <a:srgbClr val="FF0000"/>
              </a:solidFill>
              <a:effectLst>
                <a:glow rad="101600">
                  <a:srgbClr val="FFFFCC">
                    <a:alpha val="60000"/>
                  </a:srgb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929454" y="1613817"/>
            <a:ext cx="71438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kumimoji="1" lang="ja-JP" altLang="en-US" sz="32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857841" y="2929727"/>
            <a:ext cx="856639" cy="713083"/>
          </a:xfrm>
          <a:prstGeom prst="rect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857225" y="2715414"/>
            <a:ext cx="642942" cy="220366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直角三角形 35"/>
          <p:cNvSpPr/>
          <p:nvPr/>
        </p:nvSpPr>
        <p:spPr>
          <a:xfrm>
            <a:off x="1500166" y="2715414"/>
            <a:ext cx="206034" cy="214314"/>
          </a:xfrm>
          <a:prstGeom prst="rtTriangle">
            <a:avLst/>
          </a:prstGeom>
          <a:solidFill>
            <a:srgbClr val="FFFFCC"/>
          </a:solidFill>
          <a:ln w="25400" cmpd="sng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7" name="直線コネクタ 36"/>
          <p:cNvCxnSpPr/>
          <p:nvPr/>
        </p:nvCxnSpPr>
        <p:spPr>
          <a:xfrm rot="10800000">
            <a:off x="857842" y="3642812"/>
            <a:ext cx="856639" cy="1296"/>
          </a:xfrm>
          <a:prstGeom prst="line">
            <a:avLst/>
          </a:prstGeom>
          <a:ln w="25400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>
            <a:stCxn id="36" idx="4"/>
          </p:cNvCxnSpPr>
          <p:nvPr/>
        </p:nvCxnSpPr>
        <p:spPr>
          <a:xfrm rot="16200000" flipH="1">
            <a:off x="1353150" y="3282778"/>
            <a:ext cx="714380" cy="8280"/>
          </a:xfrm>
          <a:prstGeom prst="line">
            <a:avLst/>
          </a:prstGeom>
          <a:ln w="25400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 rot="5400000">
            <a:off x="393202" y="3179436"/>
            <a:ext cx="928045" cy="1588"/>
          </a:xfrm>
          <a:prstGeom prst="line">
            <a:avLst/>
          </a:prstGeom>
          <a:ln w="25400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>
            <a:stCxn id="36" idx="0"/>
          </p:cNvCxnSpPr>
          <p:nvPr/>
        </p:nvCxnSpPr>
        <p:spPr>
          <a:xfrm rot="16200000" flipV="1">
            <a:off x="1178695" y="2393943"/>
            <a:ext cx="1588" cy="642942"/>
          </a:xfrm>
          <a:prstGeom prst="line">
            <a:avLst/>
          </a:prstGeom>
          <a:ln w="25400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/>
          <p:cNvSpPr txBox="1"/>
          <p:nvPr/>
        </p:nvSpPr>
        <p:spPr>
          <a:xfrm>
            <a:off x="785786" y="3286918"/>
            <a:ext cx="1000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smtClean="0">
                <a:solidFill>
                  <a:srgbClr val="FF000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Arial" pitchFamily="34" charset="0"/>
                <a:cs typeface="Arial" pitchFamily="34" charset="0"/>
              </a:rPr>
              <a:t>U+2473</a:t>
            </a:r>
            <a:endParaRPr kumimoji="1" lang="ja-JP" altLang="en-US" sz="1600" b="1">
              <a:solidFill>
                <a:srgbClr val="FF0000"/>
              </a:solidFill>
              <a:effectLst>
                <a:glow rad="101600">
                  <a:srgbClr val="FFFFCC">
                    <a:alpha val="60000"/>
                  </a:srgb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4715493" y="2929728"/>
            <a:ext cx="856639" cy="713083"/>
          </a:xfrm>
          <a:prstGeom prst="rect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/>
          <p:cNvSpPr/>
          <p:nvPr/>
        </p:nvSpPr>
        <p:spPr>
          <a:xfrm>
            <a:off x="4714877" y="2715415"/>
            <a:ext cx="642942" cy="220366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直角三角形 43"/>
          <p:cNvSpPr/>
          <p:nvPr/>
        </p:nvSpPr>
        <p:spPr>
          <a:xfrm>
            <a:off x="5357818" y="2715415"/>
            <a:ext cx="206034" cy="214314"/>
          </a:xfrm>
          <a:prstGeom prst="rtTriangle">
            <a:avLst/>
          </a:prstGeom>
          <a:solidFill>
            <a:srgbClr val="FFFFCC"/>
          </a:solidFill>
          <a:ln w="25400" cmpd="sng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5" name="直線コネクタ 44"/>
          <p:cNvCxnSpPr/>
          <p:nvPr/>
        </p:nvCxnSpPr>
        <p:spPr>
          <a:xfrm rot="10800000">
            <a:off x="4715494" y="3642813"/>
            <a:ext cx="856639" cy="1296"/>
          </a:xfrm>
          <a:prstGeom prst="line">
            <a:avLst/>
          </a:prstGeom>
          <a:ln w="25400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>
            <a:stCxn id="44" idx="4"/>
          </p:cNvCxnSpPr>
          <p:nvPr/>
        </p:nvCxnSpPr>
        <p:spPr>
          <a:xfrm rot="16200000" flipH="1">
            <a:off x="5210802" y="3282779"/>
            <a:ext cx="714380" cy="8280"/>
          </a:xfrm>
          <a:prstGeom prst="line">
            <a:avLst/>
          </a:prstGeom>
          <a:ln w="25400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/>
          <p:nvPr/>
        </p:nvCxnSpPr>
        <p:spPr>
          <a:xfrm rot="5400000">
            <a:off x="4250854" y="3179437"/>
            <a:ext cx="928045" cy="1588"/>
          </a:xfrm>
          <a:prstGeom prst="line">
            <a:avLst/>
          </a:prstGeom>
          <a:ln w="25400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>
            <a:stCxn id="44" idx="0"/>
          </p:cNvCxnSpPr>
          <p:nvPr/>
        </p:nvCxnSpPr>
        <p:spPr>
          <a:xfrm rot="16200000" flipV="1">
            <a:off x="5036347" y="2393944"/>
            <a:ext cx="1588" cy="642942"/>
          </a:xfrm>
          <a:prstGeom prst="line">
            <a:avLst/>
          </a:prstGeom>
          <a:ln w="25400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テキスト ボックス 48"/>
          <p:cNvSpPr txBox="1"/>
          <p:nvPr/>
        </p:nvSpPr>
        <p:spPr>
          <a:xfrm>
            <a:off x="4643438" y="3286919"/>
            <a:ext cx="1000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smtClean="0">
                <a:solidFill>
                  <a:srgbClr val="FF000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Arial" pitchFamily="34" charset="0"/>
                <a:cs typeface="Arial" pitchFamily="34" charset="0"/>
              </a:rPr>
              <a:t>U+0031</a:t>
            </a:r>
            <a:endParaRPr kumimoji="1" lang="ja-JP" altLang="en-US" sz="1600" b="1">
              <a:solidFill>
                <a:srgbClr val="FF0000"/>
              </a:solidFill>
              <a:effectLst>
                <a:glow rad="101600">
                  <a:srgbClr val="FFFFCC">
                    <a:alpha val="60000"/>
                  </a:srgb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右矢印 49"/>
          <p:cNvSpPr/>
          <p:nvPr/>
        </p:nvSpPr>
        <p:spPr>
          <a:xfrm>
            <a:off x="2000232" y="2786852"/>
            <a:ext cx="2428892" cy="85725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928662" y="2816119"/>
            <a:ext cx="71438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①</a:t>
            </a:r>
            <a:endParaRPr kumimoji="1" lang="ja-JP" altLang="en-US" sz="32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4786314" y="2816120"/>
            <a:ext cx="71438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kumimoji="1" lang="ja-JP" altLang="en-US" sz="32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1857356" y="3416062"/>
            <a:ext cx="2714644" cy="816214"/>
          </a:xfrm>
          <a:prstGeom prst="rect">
            <a:avLst/>
          </a:prstGeom>
          <a:noFill/>
          <a:ln w="19050">
            <a:noFill/>
          </a:ln>
        </p:spPr>
        <p:txBody>
          <a:bodyPr wrap="square" tIns="190800" bIns="190800" rtlCol="0">
            <a:spAutoFit/>
          </a:bodyPr>
          <a:lstStyle/>
          <a:p>
            <a:pPr algn="ctr">
              <a:buSzPct val="90000"/>
              <a:buNone/>
            </a:pPr>
            <a:r>
              <a:rPr lang="en-US" altLang="ja-JP" sz="280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  <a:ea typeface="メイリオ" pitchFamily="50" charset="-128"/>
              </a:rPr>
              <a:t>NFKC,NFKD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Normalization</a:t>
            </a:r>
            <a:endParaRPr kumimoji="1" lang="ja-JP" altLang="en-US"/>
          </a:p>
        </p:txBody>
      </p:sp>
      <p:sp>
        <p:nvSpPr>
          <p:cNvPr id="4" name="右矢印 3"/>
          <p:cNvSpPr/>
          <p:nvPr/>
        </p:nvSpPr>
        <p:spPr>
          <a:xfrm rot="5400000">
            <a:off x="2035951" y="2321711"/>
            <a:ext cx="500066" cy="857256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00034" y="1597871"/>
            <a:ext cx="3571900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mtClean="0">
                <a:latin typeface="Arial Black" pitchFamily="34" charset="0"/>
              </a:rPr>
              <a:t>Input string</a:t>
            </a:r>
          </a:p>
          <a:p>
            <a:pPr algn="ctr"/>
            <a:r>
              <a:rPr lang="en-US" altLang="ja-JP" smtClean="0">
                <a:latin typeface="Arial Black" pitchFamily="34" charset="0"/>
              </a:rPr>
              <a:t> as Unicode</a:t>
            </a:r>
            <a:endParaRPr kumimoji="1" lang="ja-JP" altLang="en-US">
              <a:latin typeface="Arial Black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00034" y="3071810"/>
            <a:ext cx="3643338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mtClean="0">
                <a:latin typeface="Arial Black" pitchFamily="34" charset="0"/>
              </a:rPr>
              <a:t>Validation</a:t>
            </a:r>
            <a:endParaRPr kumimoji="1" lang="ja-JP" altLang="en-US">
              <a:latin typeface="Arial Black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00034" y="4143380"/>
            <a:ext cx="3643338" cy="461665"/>
          </a:xfrm>
          <a:prstGeom prst="rect">
            <a:avLst/>
          </a:prstGeom>
          <a:gradFill>
            <a:gsLst>
              <a:gs pos="0">
                <a:srgbClr val="274330"/>
              </a:gs>
              <a:gs pos="50000">
                <a:srgbClr val="298133"/>
              </a:gs>
              <a:gs pos="70000">
                <a:srgbClr val="0CBC53"/>
              </a:gs>
              <a:gs pos="100000">
                <a:srgbClr val="2BE33D"/>
              </a:gs>
            </a:gsLst>
          </a:gradFill>
          <a:ln>
            <a:solidFill>
              <a:srgbClr val="2EBE2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mtClean="0">
                <a:latin typeface="Arial Black" pitchFamily="34" charset="0"/>
              </a:rPr>
              <a:t>Normalization</a:t>
            </a:r>
            <a:endParaRPr kumimoji="1" lang="ja-JP" altLang="en-US">
              <a:latin typeface="Arial Black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0034" y="5572140"/>
            <a:ext cx="3643338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mtClean="0">
                <a:latin typeface="Arial Black" pitchFamily="34" charset="0"/>
              </a:rPr>
              <a:t>Processing</a:t>
            </a:r>
            <a:endParaRPr kumimoji="1" lang="ja-JP" altLang="en-US">
              <a:latin typeface="Arial Black" pitchFamily="34" charset="0"/>
            </a:endParaRPr>
          </a:p>
        </p:txBody>
      </p:sp>
      <p:sp>
        <p:nvSpPr>
          <p:cNvPr id="10" name="右矢印 9"/>
          <p:cNvSpPr/>
          <p:nvPr/>
        </p:nvSpPr>
        <p:spPr>
          <a:xfrm rot="5400000">
            <a:off x="2035951" y="3393281"/>
            <a:ext cx="500066" cy="857256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右矢印 10"/>
          <p:cNvSpPr/>
          <p:nvPr/>
        </p:nvSpPr>
        <p:spPr>
          <a:xfrm rot="5400000">
            <a:off x="2035951" y="4822041"/>
            <a:ext cx="500066" cy="857256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643438" y="1785926"/>
            <a:ext cx="2143140" cy="550962"/>
          </a:xfrm>
          <a:prstGeom prst="foldedCorner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2"/>
              </a:gs>
              <a:gs pos="100000">
                <a:schemeClr val="bg2">
                  <a:lumMod val="90000"/>
                </a:schemeClr>
              </a:gs>
            </a:gsLst>
            <a:lin ang="2700000" scaled="1"/>
            <a:tileRect/>
          </a:gra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¥</a:t>
            </a:r>
            <a:r>
              <a:rPr lang="en-US" altLang="ja-JP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‥</a:t>
            </a:r>
            <a:r>
              <a:rPr lang="en-US" altLang="ja-JP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¥</a:t>
            </a:r>
            <a:r>
              <a:rPr lang="en-US" altLang="ja-JP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‥</a:t>
            </a:r>
            <a:r>
              <a:rPr lang="en-US" altLang="ja-JP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¥</a:t>
            </a:r>
            <a:endParaRPr kumimoji="1" lang="ja-JP" alt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714876" y="4214818"/>
            <a:ext cx="2143140" cy="550962"/>
          </a:xfrm>
          <a:prstGeom prst="foldedCorner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2"/>
              </a:gs>
              <a:gs pos="100000">
                <a:schemeClr val="bg2">
                  <a:lumMod val="90000"/>
                </a:schemeClr>
              </a:gs>
            </a:gsLst>
            <a:lin ang="2700000" scaled="1"/>
            <a:tileRect/>
          </a:gra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〵</a:t>
            </a:r>
            <a:r>
              <a:rPr lang="en-US" altLang="ja-JP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..</a:t>
            </a:r>
            <a:r>
              <a:rPr lang="ja-JP" alt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〵</a:t>
            </a:r>
            <a:r>
              <a:rPr lang="en-US" altLang="ja-JP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..</a:t>
            </a:r>
            <a:r>
              <a:rPr lang="ja-JP" altLang="en-US" sz="1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〵</a:t>
            </a:r>
            <a:endParaRPr kumimoji="1" lang="ja-JP" alt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右矢印 13"/>
          <p:cNvSpPr/>
          <p:nvPr/>
        </p:nvSpPr>
        <p:spPr>
          <a:xfrm rot="5400000">
            <a:off x="4929190" y="2857496"/>
            <a:ext cx="1714512" cy="857256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286512" y="2857496"/>
            <a:ext cx="2357454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sz="2800" smtClean="0">
                <a:solidFill>
                  <a:schemeClr val="tx1"/>
                </a:solidFill>
                <a:latin typeface="Arial Black" pitchFamily="34" charset="0"/>
              </a:rPr>
              <a:t>Bypass filtering</a:t>
            </a:r>
            <a:endParaRPr kumimoji="1" lang="ja-JP" altLang="en-US" sz="280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357950" y="5500702"/>
            <a:ext cx="2357454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sz="2800" smtClean="0">
                <a:solidFill>
                  <a:schemeClr val="tx1"/>
                </a:solidFill>
                <a:latin typeface="Arial Black" pitchFamily="34" charset="0"/>
              </a:rPr>
              <a:t>Path traversal</a:t>
            </a:r>
            <a:endParaRPr kumimoji="1" lang="ja-JP" altLang="en-US" sz="280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5357826"/>
            <a:ext cx="909630" cy="909630"/>
          </a:xfrm>
          <a:prstGeom prst="rect">
            <a:avLst/>
          </a:prstGeom>
          <a:noFill/>
        </p:spPr>
      </p:pic>
      <p:sp>
        <p:nvSpPr>
          <p:cNvPr id="18" name="右矢印 17"/>
          <p:cNvSpPr/>
          <p:nvPr/>
        </p:nvSpPr>
        <p:spPr>
          <a:xfrm rot="5400000">
            <a:off x="5429256" y="4786322"/>
            <a:ext cx="714380" cy="857256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858016" y="1857364"/>
            <a:ext cx="1785982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U+2025</a:t>
            </a:r>
            <a:endParaRPr kumimoji="1" lang="ja-JP" alt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929454" y="4286256"/>
            <a:ext cx="1785982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U+002E</a:t>
            </a:r>
            <a:endParaRPr kumimoji="1" lang="ja-JP" alt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3600" smtClean="0">
                <a:latin typeface="Arial Black" pitchFamily="34" charset="0"/>
              </a:rPr>
              <a:t>Countermeasure:</a:t>
            </a:r>
          </a:p>
          <a:p>
            <a:pPr lvl="1"/>
            <a:r>
              <a:rPr lang="en-US" sz="3200" smtClean="0">
                <a:latin typeface="Arial Black" pitchFamily="34" charset="0"/>
              </a:rPr>
              <a:t>Never normalize strings after validation.</a:t>
            </a:r>
            <a:endParaRPr lang="en-US" altLang="ja-JP" sz="3200" smtClean="0">
              <a:latin typeface="Arial Black" pitchFamily="34" charset="0"/>
            </a:endParaRPr>
          </a:p>
          <a:p>
            <a:pPr lvl="1"/>
            <a:endParaRPr lang="en-US" altLang="ja-JP" sz="3200" smtClean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  <a:p>
            <a:pPr lvl="1"/>
            <a:r>
              <a:rPr lang="ja-JP" altLang="en-US" sz="320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文字列の検査後に正規化を行わない</a:t>
            </a:r>
            <a:endParaRPr lang="en-US" altLang="ja-JP" sz="3200" smtClean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  <a:p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Normalization</a:t>
            </a:r>
            <a:endParaRPr kumimoji="1"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5214942" y="1500174"/>
            <a:ext cx="3214710" cy="428628"/>
          </a:xfrm>
          <a:prstGeom prst="rect">
            <a:avLst/>
          </a:prstGeom>
          <a:solidFill>
            <a:srgbClr val="FFDD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428596" y="1500174"/>
            <a:ext cx="4714908" cy="428628"/>
          </a:xfrm>
          <a:prstGeom prst="rect">
            <a:avLst/>
          </a:prstGeom>
          <a:solidFill>
            <a:srgbClr val="FFDD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5357818" y="1928802"/>
            <a:ext cx="3357586" cy="2500330"/>
          </a:xfrm>
          <a:prstGeom prst="rect">
            <a:avLst/>
          </a:prstGeom>
          <a:solidFill>
            <a:srgbClr val="FFDD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714348" y="1928802"/>
            <a:ext cx="4572032" cy="2500330"/>
          </a:xfrm>
          <a:prstGeom prst="rect">
            <a:avLst/>
          </a:prstGeom>
          <a:solidFill>
            <a:srgbClr val="FFDD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Agenda</a:t>
            </a:r>
            <a:endParaRPr kumimoji="1" lang="ja-JP" altLang="en-US"/>
          </a:p>
        </p:txBody>
      </p:sp>
      <p:grpSp>
        <p:nvGrpSpPr>
          <p:cNvPr id="12" name="グループ化 11"/>
          <p:cNvGrpSpPr/>
          <p:nvPr/>
        </p:nvGrpSpPr>
        <p:grpSpPr>
          <a:xfrm>
            <a:off x="0" y="3109910"/>
            <a:ext cx="8715404" cy="357190"/>
            <a:chOff x="0" y="2500306"/>
            <a:chExt cx="8715404" cy="357190"/>
          </a:xfrm>
        </p:grpSpPr>
        <p:sp>
          <p:nvSpPr>
            <p:cNvPr id="9" name="正方形/長方形 8"/>
            <p:cNvSpPr/>
            <p:nvPr/>
          </p:nvSpPr>
          <p:spPr>
            <a:xfrm>
              <a:off x="5357818" y="2500306"/>
              <a:ext cx="3357586" cy="35719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714348" y="2500306"/>
              <a:ext cx="4572032" cy="35719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0" y="2500306"/>
              <a:ext cx="357158" cy="3571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" name="コンテンツ プレースホルダ 1"/>
          <p:cNvSpPr txBox="1">
            <a:spLocks/>
          </p:cNvSpPr>
          <p:nvPr/>
        </p:nvSpPr>
        <p:spPr bwMode="auto">
          <a:xfrm>
            <a:off x="5072066" y="1071546"/>
            <a:ext cx="407193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marR="0" lvl="0" indent="-255588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1" lang="ja-JP" altLang="en-US" sz="27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はじめに</a:t>
            </a:r>
            <a:endParaRPr kumimoji="1" lang="en-US" altLang="ja-JP" sz="27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65125" marR="0" lvl="0" indent="-255588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lang="ja-JP" altLang="en-US" sz="270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比較の一致</a:t>
            </a:r>
            <a:r>
              <a:rPr lang="en-US" altLang="ja-JP" sz="270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/</a:t>
            </a:r>
            <a:r>
              <a:rPr lang="ja-JP" altLang="en-US" sz="270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不一致</a:t>
            </a:r>
            <a:endParaRPr kumimoji="1" lang="en-US" sz="27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lang="ja-JP" altLang="en-US" sz="200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冗長なエンコーディング</a:t>
            </a:r>
            <a:endParaRPr kumimoji="1" 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多対一の変換</a:t>
            </a:r>
            <a:endParaRPr kumimoji="1" lang="en-US" altLang="ja-JP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大文字と小文字</a:t>
            </a:r>
            <a:endParaRPr kumimoji="1" 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正規化</a:t>
            </a:r>
            <a:endParaRPr kumimoji="1" 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不正なバイト列の埋め込み</a:t>
            </a:r>
            <a:endParaRPr kumimoji="1" lang="en-US" altLang="ja-JP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lang="ja-JP" altLang="en-US" sz="2000" noProof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先行バイトの埋め込み</a:t>
            </a:r>
            <a:endParaRPr lang="en-US" altLang="ja-JP" sz="2000" noProof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エンコード情報の不一致</a:t>
            </a:r>
            <a:endParaRPr kumimoji="1" lang="en-US" altLang="ja-JP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en-US" altLang="ja-JP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7</a:t>
            </a: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ビット文字コードの解釈</a:t>
            </a:r>
            <a:endParaRPr kumimoji="1" 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65125" marR="0" lvl="0" indent="-255588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1" lang="ja-JP" altLang="en-US" sz="27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表示上の欺瞞</a:t>
            </a:r>
            <a:r>
              <a:rPr kumimoji="1" lang="en-US" sz="27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視覚的に似た文字</a:t>
            </a:r>
            <a:r>
              <a:rPr kumimoji="1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見えない文字</a:t>
            </a:r>
            <a:endParaRPr kumimoji="1" 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制御文字の埋め込み</a:t>
            </a:r>
            <a:r>
              <a:rPr kumimoji="1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365125" marR="0" lvl="0" indent="-255588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1" lang="ja-JP" altLang="en-US" sz="27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まとめ</a:t>
            </a:r>
            <a:endParaRPr kumimoji="1" lang="ja-JP" altLang="en-US" sz="2700" b="0" i="0" u="none" strike="noStrike" kern="1200" cap="none" spc="0" normalizeH="0" baseline="0" noProof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285720" y="1071546"/>
            <a:ext cx="5000660" cy="514353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ja-JP" smtClean="0"/>
              <a:t>Introduction</a:t>
            </a:r>
          </a:p>
          <a:p>
            <a:pPr>
              <a:spcBef>
                <a:spcPts val="0"/>
              </a:spcBef>
            </a:pPr>
            <a:r>
              <a:rPr lang="en-US" smtClean="0"/>
              <a:t>Comparison: match/unmatch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Redundant encoding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Many-to-one Conversion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Upper case and Lower case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Normalization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Embedded invalid characters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Embedded leading bytes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Mismatch in charset information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Interpreting 7-bit encoding </a:t>
            </a:r>
          </a:p>
          <a:p>
            <a:pPr>
              <a:spcBef>
                <a:spcPts val="0"/>
              </a:spcBef>
            </a:pPr>
            <a:r>
              <a:rPr lang="en-US" smtClean="0"/>
              <a:t>Deceptive indications 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Characters with similar appearance 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Invisible characters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Embedded control </a:t>
            </a:r>
            <a:r>
              <a:rPr lang="ja-JP" altLang="en-US" sz="2000" smtClean="0"/>
              <a:t> </a:t>
            </a:r>
            <a:r>
              <a:rPr lang="en-US" altLang="ja-JP" sz="2000" smtClean="0"/>
              <a:t>characters</a:t>
            </a:r>
            <a:endParaRPr lang="en-US" sz="2000" smtClean="0"/>
          </a:p>
          <a:p>
            <a:pPr>
              <a:spcBef>
                <a:spcPts val="0"/>
              </a:spcBef>
            </a:pPr>
            <a:r>
              <a:rPr lang="en-US" smtClean="0"/>
              <a:t>Conclusion</a:t>
            </a:r>
            <a:endParaRPr kumimoji="1"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457200" y="1474806"/>
            <a:ext cx="8329642" cy="4525962"/>
          </a:xfrm>
        </p:spPr>
        <p:txBody>
          <a:bodyPr/>
          <a:lstStyle/>
          <a:p>
            <a:r>
              <a:rPr lang="en-US" altLang="ja-JP" sz="3600" smtClean="0">
                <a:latin typeface="Arial Black" pitchFamily="34" charset="0"/>
              </a:rPr>
              <a:t>Depending on the implementation, illegal byte sequence is often ignored or converted to unexpected characters.</a:t>
            </a:r>
          </a:p>
          <a:p>
            <a:r>
              <a:rPr lang="ja-JP" altLang="en-US" sz="3600" smtClean="0">
                <a:solidFill>
                  <a:schemeClr val="accent4">
                    <a:lumMod val="75000"/>
                  </a:schemeClr>
                </a:solidFill>
              </a:rPr>
              <a:t>処理系によっては不正なバイト列が無視されたり、想定外の文字に変換されることがある</a:t>
            </a:r>
            <a:endParaRPr kumimoji="1" lang="ja-JP" altLang="en-US" sz="360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mtClean="0"/>
              <a:t>Embedded invalid characters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3600" smtClean="0">
                <a:latin typeface="Arial Black" pitchFamily="34" charset="0"/>
              </a:rPr>
              <a:t>Firefox prior to 2.0.0.12 had ignored 0x80 under Shift_JIS encoding.</a:t>
            </a:r>
            <a:endParaRPr kumimoji="1" lang="en-US" altLang="ja-JP" sz="3600" dirty="0" smtClean="0">
              <a:latin typeface="Arial Black" pitchFamily="34" charset="0"/>
            </a:endParaRPr>
          </a:p>
          <a:p>
            <a:r>
              <a:rPr lang="en-US" altLang="ja-JP" sz="36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Firefox</a:t>
            </a:r>
            <a:r>
              <a:rPr lang="ja-JP" altLang="en-US" sz="36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 </a:t>
            </a:r>
            <a:r>
              <a:rPr lang="en-US" altLang="ja-JP" sz="36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2.0.0.12</a:t>
            </a:r>
            <a:r>
              <a:rPr lang="ja-JP" altLang="en-US" sz="36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以前のバージョンは</a:t>
            </a:r>
            <a:r>
              <a:rPr lang="en-US" altLang="ja-JP" sz="36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Shift_JIS</a:t>
            </a:r>
            <a:r>
              <a:rPr lang="ja-JP" altLang="en-US" sz="36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のときに</a:t>
            </a:r>
            <a:r>
              <a:rPr lang="en-US" altLang="ja-JP" sz="36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0x80</a:t>
            </a:r>
            <a:r>
              <a:rPr lang="ja-JP" altLang="en-US" sz="36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を無視する</a:t>
            </a:r>
            <a:endParaRPr kumimoji="1" lang="ja-JP" altLang="en-US" sz="3600">
              <a:solidFill>
                <a:schemeClr val="accent4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Embedded invalid characters</a:t>
            </a:r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28662" y="4544335"/>
            <a:ext cx="7215238" cy="1815882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0000">
                <a:schemeClr val="tx1">
                  <a:lumMod val="75000"/>
                  <a:lumOff val="25000"/>
                </a:schemeClr>
              </a:gs>
              <a:gs pos="85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en-US" altLang="ja-JP" sz="280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&lt;s</a:t>
            </a:r>
            <a:r>
              <a:rPr kumimoji="1" lang="en-US" altLang="ja-JP" sz="2800" smtClean="0">
                <a:solidFill>
                  <a:srgbClr val="2BE33D"/>
                </a:solidFill>
                <a:latin typeface="ＭＳ ゴシック" pitchFamily="49" charset="-128"/>
                <a:ea typeface="ＭＳ ゴシック" pitchFamily="49" charset="-128"/>
              </a:rPr>
              <a:t>[0x80]</a:t>
            </a:r>
            <a:r>
              <a:rPr kumimoji="1" lang="en-US" altLang="ja-JP" sz="280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c</a:t>
            </a:r>
            <a:r>
              <a:rPr kumimoji="1" lang="en-US" altLang="ja-JP" sz="2800" smtClean="0">
                <a:solidFill>
                  <a:srgbClr val="2BE33D"/>
                </a:solidFill>
                <a:latin typeface="ＭＳ ゴシック" pitchFamily="49" charset="-128"/>
                <a:ea typeface="ＭＳ ゴシック" pitchFamily="49" charset="-128"/>
              </a:rPr>
              <a:t>[0x80]</a:t>
            </a:r>
            <a:r>
              <a:rPr kumimoji="1" lang="en-US" altLang="ja-JP" sz="280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r</a:t>
            </a:r>
            <a:r>
              <a:rPr kumimoji="1" lang="en-US" altLang="ja-JP" sz="2800" smtClean="0">
                <a:solidFill>
                  <a:srgbClr val="2BE33D"/>
                </a:solidFill>
                <a:latin typeface="ＭＳ ゴシック" pitchFamily="49" charset="-128"/>
                <a:ea typeface="ＭＳ ゴシック" pitchFamily="49" charset="-128"/>
              </a:rPr>
              <a:t>[0x80]</a:t>
            </a:r>
            <a:r>
              <a:rPr kumimoji="1" lang="en-US" altLang="ja-JP" sz="280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ipt&gt;</a:t>
            </a:r>
          </a:p>
          <a:p>
            <a:r>
              <a:rPr lang="en-US" altLang="ja-JP" sz="280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    </a:t>
            </a:r>
            <a:r>
              <a:rPr kumimoji="1" lang="en-US" altLang="ja-JP" sz="280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alert(1)</a:t>
            </a:r>
          </a:p>
          <a:p>
            <a:r>
              <a:rPr kumimoji="1" lang="en-US" altLang="ja-JP" sz="280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&lt;/s</a:t>
            </a:r>
            <a:r>
              <a:rPr lang="en-US" altLang="ja-JP" sz="2800" smtClean="0">
                <a:solidFill>
                  <a:srgbClr val="2BE33D"/>
                </a:solidFill>
                <a:latin typeface="ＭＳ ゴシック" pitchFamily="49" charset="-128"/>
                <a:ea typeface="ＭＳ ゴシック" pitchFamily="49" charset="-128"/>
              </a:rPr>
              <a:t>[0x80]</a:t>
            </a:r>
            <a:r>
              <a:rPr kumimoji="1" lang="en-US" altLang="ja-JP" sz="280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c</a:t>
            </a:r>
            <a:r>
              <a:rPr lang="en-US" altLang="ja-JP" sz="2800" smtClean="0">
                <a:solidFill>
                  <a:srgbClr val="2BE33D"/>
                </a:solidFill>
                <a:latin typeface="ＭＳ ゴシック" pitchFamily="49" charset="-128"/>
                <a:ea typeface="ＭＳ ゴシック" pitchFamily="49" charset="-128"/>
              </a:rPr>
              <a:t>[0x80]</a:t>
            </a:r>
            <a:r>
              <a:rPr kumimoji="1" lang="en-US" altLang="ja-JP" sz="280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r</a:t>
            </a:r>
            <a:r>
              <a:rPr lang="en-US" altLang="ja-JP" sz="2800" smtClean="0">
                <a:solidFill>
                  <a:srgbClr val="2BE33D"/>
                </a:solidFill>
                <a:latin typeface="ＭＳ ゴシック" pitchFamily="49" charset="-128"/>
                <a:ea typeface="ＭＳ ゴシック" pitchFamily="49" charset="-128"/>
              </a:rPr>
              <a:t>[0x80]</a:t>
            </a:r>
            <a:r>
              <a:rPr kumimoji="1" lang="en-US" altLang="ja-JP" sz="280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ipt&gt;</a:t>
            </a:r>
          </a:p>
          <a:p>
            <a:endParaRPr kumimoji="1" lang="ja-JP" altLang="en-US" sz="2800">
              <a:solidFill>
                <a:schemeClr val="bg1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sz="3600" dirty="0" smtClean="0">
                <a:latin typeface="Arial Black" pitchFamily="34" charset="0"/>
              </a:rPr>
              <a:t>IE ignores 0x00.</a:t>
            </a:r>
          </a:p>
          <a:p>
            <a:r>
              <a:rPr lang="en-US" altLang="ja-JP" sz="3600" dirty="0" smtClean="0">
                <a:solidFill>
                  <a:schemeClr val="accent4">
                    <a:lumMod val="75000"/>
                  </a:schemeClr>
                </a:solidFill>
              </a:rPr>
              <a:t>IE</a:t>
            </a:r>
            <a:r>
              <a:rPr lang="ja-JP" altLang="en-US" sz="3600" dirty="0" smtClean="0">
                <a:solidFill>
                  <a:schemeClr val="accent4">
                    <a:lumMod val="75000"/>
                  </a:schemeClr>
                </a:solidFill>
              </a:rPr>
              <a:t>は</a:t>
            </a:r>
            <a:r>
              <a:rPr lang="en-US" altLang="ja-JP" sz="3600" dirty="0" smtClean="0">
                <a:solidFill>
                  <a:schemeClr val="accent4">
                    <a:lumMod val="75000"/>
                  </a:schemeClr>
                </a:solidFill>
              </a:rPr>
              <a:t>0x00</a:t>
            </a:r>
            <a:r>
              <a:rPr lang="ja-JP" altLang="en-US" sz="3600" dirty="0" smtClean="0">
                <a:solidFill>
                  <a:schemeClr val="accent4">
                    <a:lumMod val="75000"/>
                  </a:schemeClr>
                </a:solidFill>
              </a:rPr>
              <a:t>を</a:t>
            </a:r>
            <a:r>
              <a:rPr lang="ja-JP" altLang="en-US" sz="3600" err="1" smtClean="0">
                <a:solidFill>
                  <a:schemeClr val="accent4">
                    <a:lumMod val="75000"/>
                  </a:schemeClr>
                </a:solidFill>
              </a:rPr>
              <a:t>無視</a:t>
            </a:r>
            <a:r>
              <a:rPr lang="ja-JP" altLang="en-US" sz="3600" smtClean="0">
                <a:solidFill>
                  <a:schemeClr val="accent4">
                    <a:lumMod val="75000"/>
                  </a:schemeClr>
                </a:solidFill>
              </a:rPr>
              <a:t>する</a:t>
            </a:r>
            <a:endParaRPr kumimoji="1" lang="ja-JP" altLang="en-US" sz="360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Embedded invalid characters</a:t>
            </a:r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28662" y="2857496"/>
            <a:ext cx="7215238" cy="1815882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0000">
                <a:schemeClr val="tx1">
                  <a:lumMod val="75000"/>
                  <a:lumOff val="25000"/>
                </a:schemeClr>
              </a:gs>
              <a:gs pos="85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en-US" altLang="ja-JP" sz="280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&lt;s</a:t>
            </a:r>
            <a:r>
              <a:rPr kumimoji="1" lang="en-US" altLang="ja-JP" sz="2800" smtClean="0">
                <a:solidFill>
                  <a:srgbClr val="2BE33D"/>
                </a:solidFill>
                <a:latin typeface="ＭＳ ゴシック" pitchFamily="49" charset="-128"/>
                <a:ea typeface="ＭＳ ゴシック" pitchFamily="49" charset="-128"/>
              </a:rPr>
              <a:t>[0x00]</a:t>
            </a:r>
            <a:r>
              <a:rPr kumimoji="1" lang="en-US" altLang="ja-JP" sz="280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c</a:t>
            </a:r>
            <a:r>
              <a:rPr kumimoji="1" lang="en-US" altLang="ja-JP" sz="2800" smtClean="0">
                <a:solidFill>
                  <a:srgbClr val="2BE33D"/>
                </a:solidFill>
                <a:latin typeface="ＭＳ ゴシック" pitchFamily="49" charset="-128"/>
                <a:ea typeface="ＭＳ ゴシック" pitchFamily="49" charset="-128"/>
              </a:rPr>
              <a:t>[0x00]</a:t>
            </a:r>
            <a:r>
              <a:rPr kumimoji="1" lang="en-US" altLang="ja-JP" sz="280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r</a:t>
            </a:r>
            <a:r>
              <a:rPr kumimoji="1" lang="en-US" altLang="ja-JP" sz="2800" smtClean="0">
                <a:solidFill>
                  <a:srgbClr val="2BE33D"/>
                </a:solidFill>
                <a:latin typeface="ＭＳ ゴシック" pitchFamily="49" charset="-128"/>
                <a:ea typeface="ＭＳ ゴシック" pitchFamily="49" charset="-128"/>
              </a:rPr>
              <a:t>[0x00]</a:t>
            </a:r>
            <a:r>
              <a:rPr kumimoji="1" lang="en-US" altLang="ja-JP" sz="280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ipt&gt;</a:t>
            </a:r>
          </a:p>
          <a:p>
            <a:r>
              <a:rPr lang="en-US" altLang="ja-JP" sz="280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    </a:t>
            </a:r>
            <a:r>
              <a:rPr kumimoji="1" lang="en-US" altLang="ja-JP" sz="280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alert(1)</a:t>
            </a:r>
          </a:p>
          <a:p>
            <a:r>
              <a:rPr kumimoji="1" lang="en-US" altLang="ja-JP" sz="280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&lt;/s</a:t>
            </a:r>
            <a:r>
              <a:rPr lang="en-US" altLang="ja-JP" sz="2800" smtClean="0">
                <a:solidFill>
                  <a:srgbClr val="2BE33D"/>
                </a:solidFill>
                <a:latin typeface="ＭＳ ゴシック" pitchFamily="49" charset="-128"/>
                <a:ea typeface="ＭＳ ゴシック" pitchFamily="49" charset="-128"/>
              </a:rPr>
              <a:t>[0x00]</a:t>
            </a:r>
            <a:r>
              <a:rPr kumimoji="1" lang="en-US" altLang="ja-JP" sz="280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c</a:t>
            </a:r>
            <a:r>
              <a:rPr lang="en-US" altLang="ja-JP" sz="2800" smtClean="0">
                <a:solidFill>
                  <a:srgbClr val="2BE33D"/>
                </a:solidFill>
                <a:latin typeface="ＭＳ ゴシック" pitchFamily="49" charset="-128"/>
                <a:ea typeface="ＭＳ ゴシック" pitchFamily="49" charset="-128"/>
              </a:rPr>
              <a:t>[0x00]</a:t>
            </a:r>
            <a:r>
              <a:rPr kumimoji="1" lang="en-US" altLang="ja-JP" sz="280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r</a:t>
            </a:r>
            <a:r>
              <a:rPr lang="en-US" altLang="ja-JP" sz="2800" smtClean="0">
                <a:solidFill>
                  <a:srgbClr val="2BE33D"/>
                </a:solidFill>
                <a:latin typeface="ＭＳ ゴシック" pitchFamily="49" charset="-128"/>
                <a:ea typeface="ＭＳ ゴシック" pitchFamily="49" charset="-128"/>
              </a:rPr>
              <a:t>[0x00]</a:t>
            </a:r>
            <a:r>
              <a:rPr kumimoji="1" lang="en-US" altLang="ja-JP" sz="280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ipt&gt;</a:t>
            </a:r>
          </a:p>
          <a:p>
            <a:endParaRPr kumimoji="1" lang="ja-JP" altLang="en-US" sz="2800">
              <a:solidFill>
                <a:schemeClr val="bg1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5214942" y="1142984"/>
            <a:ext cx="2357454" cy="4286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428596" y="1142984"/>
            <a:ext cx="2357454" cy="4286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Agenda</a:t>
            </a:r>
            <a:endParaRPr kumimoji="1" lang="ja-JP" altLang="en-US"/>
          </a:p>
        </p:txBody>
      </p:sp>
      <p:sp>
        <p:nvSpPr>
          <p:cNvPr id="4" name="コンテンツ プレースホルダ 1"/>
          <p:cNvSpPr txBox="1">
            <a:spLocks/>
          </p:cNvSpPr>
          <p:nvPr/>
        </p:nvSpPr>
        <p:spPr bwMode="auto">
          <a:xfrm>
            <a:off x="5072066" y="1071546"/>
            <a:ext cx="571504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marR="0" lvl="0" indent="-255588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1" lang="ja-JP" altLang="en-US" sz="27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はじめに</a:t>
            </a:r>
            <a:endParaRPr kumimoji="1" lang="en-US" altLang="ja-JP" sz="27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65125" marR="0" lvl="0" indent="-255588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lang="ja-JP" altLang="en-US" sz="270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比較の一致</a:t>
            </a:r>
            <a:r>
              <a:rPr lang="en-US" altLang="ja-JP" sz="270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/</a:t>
            </a:r>
            <a:r>
              <a:rPr lang="ja-JP" altLang="en-US" sz="270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不一致</a:t>
            </a:r>
            <a:endParaRPr kumimoji="1" lang="en-US" sz="27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lang="ja-JP" altLang="en-US" sz="200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冗長なエンコーディング</a:t>
            </a:r>
            <a:endParaRPr kumimoji="1" 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多対一の変換</a:t>
            </a:r>
            <a:endParaRPr kumimoji="1" lang="en-US" altLang="ja-JP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大文字と小文字</a:t>
            </a:r>
            <a:endParaRPr kumimoji="1" 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正規化</a:t>
            </a:r>
            <a:endParaRPr kumimoji="1" 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不正なバイト列の埋め込み</a:t>
            </a:r>
            <a:endParaRPr kumimoji="1" lang="en-US" altLang="ja-JP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lang="ja-JP" altLang="en-US" sz="2000" noProof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先行バイトの埋め込み</a:t>
            </a:r>
            <a:endParaRPr lang="en-US" altLang="ja-JP" sz="2000" noProof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エンコード情報の不一致</a:t>
            </a:r>
            <a:endParaRPr kumimoji="1" lang="en-US" altLang="ja-JP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en-US" altLang="ja-JP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7</a:t>
            </a: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ビット文字コードの解釈</a:t>
            </a:r>
            <a:endParaRPr kumimoji="1" 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65125" marR="0" lvl="0" indent="-255588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1" lang="ja-JP" altLang="en-US" sz="27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表示上の欺瞞</a:t>
            </a:r>
            <a:r>
              <a:rPr kumimoji="1" lang="en-US" sz="27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視覚的に似た文字</a:t>
            </a:r>
            <a:r>
              <a:rPr kumimoji="1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見えない文字</a:t>
            </a:r>
            <a:endParaRPr kumimoji="1" 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制御文字の埋め込み</a:t>
            </a:r>
            <a:r>
              <a:rPr kumimoji="1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365125" marR="0" lvl="0" indent="-255588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1" lang="ja-JP" altLang="en-US" sz="27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まとめ</a:t>
            </a:r>
            <a:endParaRPr kumimoji="1" lang="ja-JP" altLang="en-US" sz="2700" b="0" i="0" u="none" strike="noStrike" kern="1200" cap="none" spc="0" normalizeH="0" baseline="0" noProof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285720" y="1071546"/>
            <a:ext cx="8229600" cy="514353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ja-JP" smtClean="0"/>
              <a:t>Introduction</a:t>
            </a:r>
          </a:p>
          <a:p>
            <a:pPr>
              <a:spcBef>
                <a:spcPts val="0"/>
              </a:spcBef>
            </a:pPr>
            <a:r>
              <a:rPr lang="en-US" smtClean="0"/>
              <a:t>Comparison: match/unmatch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Redundant encoding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Many-to-one Conversion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Upper case and Lower case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Normalization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Embedded invalid characters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Embedded leading bytes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Mismatch in charset information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Interpreting 7-bit encoding </a:t>
            </a:r>
          </a:p>
          <a:p>
            <a:pPr>
              <a:spcBef>
                <a:spcPts val="0"/>
              </a:spcBef>
            </a:pPr>
            <a:r>
              <a:rPr lang="en-US" smtClean="0"/>
              <a:t>Deceptive indications 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Characters with similar appearance 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Invisible characters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Embedded control </a:t>
            </a:r>
            <a:r>
              <a:rPr lang="ja-JP" altLang="en-US" sz="2000" smtClean="0"/>
              <a:t> </a:t>
            </a:r>
            <a:r>
              <a:rPr lang="en-US" altLang="ja-JP" sz="2000" smtClean="0"/>
              <a:t>characters</a:t>
            </a:r>
            <a:endParaRPr lang="en-US" sz="2000" smtClean="0"/>
          </a:p>
          <a:p>
            <a:pPr>
              <a:spcBef>
                <a:spcPts val="0"/>
              </a:spcBef>
            </a:pPr>
            <a:r>
              <a:rPr lang="en-US" smtClean="0"/>
              <a:t>Conclusion</a:t>
            </a:r>
            <a:endParaRPr kumimoji="1"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sz="3600" smtClean="0">
                <a:latin typeface="Arial Black" pitchFamily="34" charset="0"/>
              </a:rPr>
              <a:t>IE considers 0x0B and 0x0C as delimiter.</a:t>
            </a:r>
            <a:endParaRPr kumimoji="1" lang="en-US" altLang="ja-JP" sz="3600" dirty="0" smtClean="0">
              <a:latin typeface="Arial Black" pitchFamily="34" charset="0"/>
            </a:endParaRPr>
          </a:p>
          <a:p>
            <a:r>
              <a:rPr lang="en-US" altLang="ja-JP" sz="3600" smtClean="0">
                <a:solidFill>
                  <a:schemeClr val="accent4">
                    <a:lumMod val="75000"/>
                  </a:schemeClr>
                </a:solidFill>
              </a:rPr>
              <a:t>IE</a:t>
            </a:r>
            <a:r>
              <a:rPr lang="ja-JP" altLang="en-US" sz="3600" smtClean="0">
                <a:solidFill>
                  <a:schemeClr val="accent4">
                    <a:lumMod val="75000"/>
                  </a:schemeClr>
                </a:solidFill>
              </a:rPr>
              <a:t>は</a:t>
            </a:r>
            <a:r>
              <a:rPr lang="en-US" altLang="ja-JP" sz="3600" smtClean="0">
                <a:solidFill>
                  <a:schemeClr val="accent4">
                    <a:lumMod val="75000"/>
                  </a:schemeClr>
                </a:solidFill>
              </a:rPr>
              <a:t>0x0B</a:t>
            </a:r>
            <a:r>
              <a:rPr lang="ja-JP" altLang="en-US" sz="3600" smtClean="0">
                <a:solidFill>
                  <a:schemeClr val="accent4">
                    <a:lumMod val="75000"/>
                  </a:schemeClr>
                </a:solidFill>
              </a:rPr>
              <a:t>と</a:t>
            </a:r>
            <a:r>
              <a:rPr lang="en-US" altLang="ja-JP" sz="3600" smtClean="0">
                <a:solidFill>
                  <a:schemeClr val="accent4">
                    <a:lumMod val="75000"/>
                  </a:schemeClr>
                </a:solidFill>
              </a:rPr>
              <a:t>0x0C</a:t>
            </a:r>
            <a:r>
              <a:rPr lang="ja-JP" altLang="en-US" sz="3600" smtClean="0">
                <a:solidFill>
                  <a:schemeClr val="accent4">
                    <a:lumMod val="75000"/>
                  </a:schemeClr>
                </a:solidFill>
              </a:rPr>
              <a:t>を区切り文字とみなす</a:t>
            </a:r>
            <a:endParaRPr kumimoji="1" lang="ja-JP" altLang="en-US" sz="360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Embedded invalid characters</a:t>
            </a:r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28662" y="3857628"/>
            <a:ext cx="7215238" cy="2246769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0000">
                <a:schemeClr val="tx1">
                  <a:lumMod val="75000"/>
                  <a:lumOff val="25000"/>
                </a:schemeClr>
              </a:gs>
              <a:gs pos="85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en-US" altLang="ja-JP" sz="280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&lt;script</a:t>
            </a:r>
            <a:r>
              <a:rPr kumimoji="1" lang="en-US" altLang="ja-JP" sz="2800" smtClean="0">
                <a:solidFill>
                  <a:srgbClr val="2BE33D"/>
                </a:solidFill>
                <a:latin typeface="ＭＳ ゴシック" pitchFamily="49" charset="-128"/>
                <a:ea typeface="ＭＳ ゴシック" pitchFamily="49" charset="-128"/>
              </a:rPr>
              <a:t>[0x0B]</a:t>
            </a:r>
            <a:r>
              <a:rPr kumimoji="1" lang="en-US" altLang="ja-JP" sz="280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&gt;</a:t>
            </a:r>
            <a:r>
              <a:rPr lang="en-US" altLang="ja-JP" sz="280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kumimoji="1" lang="en-US" altLang="ja-JP" sz="280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alert(1) &lt;/s</a:t>
            </a:r>
            <a:r>
              <a:rPr lang="en-US" altLang="ja-JP" sz="280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cr</a:t>
            </a:r>
            <a:r>
              <a:rPr kumimoji="1" lang="en-US" altLang="ja-JP" sz="280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ipt&gt;</a:t>
            </a:r>
          </a:p>
          <a:p>
            <a:endParaRPr lang="en-US" altLang="ja-JP" sz="2800" smtClean="0">
              <a:solidFill>
                <a:schemeClr val="bg1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r>
              <a:rPr lang="en-US" altLang="ja-JP" sz="280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&lt;input type=text </a:t>
            </a:r>
          </a:p>
          <a:p>
            <a:r>
              <a:rPr lang="en-US" altLang="ja-JP" sz="280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  value=</a:t>
            </a:r>
            <a:r>
              <a:rPr lang="en-US" altLang="ja-JP" sz="2800" u="sng" smtClean="0">
                <a:solidFill>
                  <a:schemeClr val="bg1"/>
                </a:solidFill>
                <a:uFill>
                  <a:solidFill>
                    <a:srgbClr val="2BE33D"/>
                  </a:solidFill>
                </a:uFill>
                <a:latin typeface="ＭＳ ゴシック" pitchFamily="49" charset="-128"/>
                <a:ea typeface="ＭＳ ゴシック" pitchFamily="49" charset="-128"/>
              </a:rPr>
              <a:t>a</a:t>
            </a:r>
            <a:r>
              <a:rPr lang="en-US" altLang="ja-JP" sz="2800" u="sng" smtClean="0">
                <a:solidFill>
                  <a:srgbClr val="2BE33D"/>
                </a:solidFill>
                <a:uFill>
                  <a:solidFill>
                    <a:srgbClr val="2BE33D"/>
                  </a:solidFill>
                </a:uFill>
                <a:latin typeface="ＭＳ ゴシック" pitchFamily="49" charset="-128"/>
                <a:ea typeface="ＭＳ ゴシック" pitchFamily="49" charset="-128"/>
              </a:rPr>
              <a:t>[0x0C]</a:t>
            </a:r>
            <a:r>
              <a:rPr lang="en-US" altLang="ja-JP" sz="2800" u="sng" smtClean="0">
                <a:solidFill>
                  <a:schemeClr val="bg1"/>
                </a:solidFill>
                <a:uFill>
                  <a:solidFill>
                    <a:srgbClr val="2BE33D"/>
                  </a:solidFill>
                </a:uFill>
                <a:latin typeface="ＭＳ ゴシック" pitchFamily="49" charset="-128"/>
                <a:ea typeface="ＭＳ ゴシック" pitchFamily="49" charset="-128"/>
              </a:rPr>
              <a:t>onmouseover=alert(1)</a:t>
            </a:r>
            <a:r>
              <a:rPr lang="en-US" altLang="ja-JP" sz="280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&gt;</a:t>
            </a:r>
            <a:endParaRPr kumimoji="1" lang="en-US" altLang="ja-JP" sz="2800" smtClean="0">
              <a:solidFill>
                <a:schemeClr val="bg1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endParaRPr kumimoji="1" lang="ja-JP" altLang="en-US" sz="2800">
              <a:solidFill>
                <a:schemeClr val="bg1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3600" smtClean="0">
                <a:latin typeface="Arial Black" pitchFamily="34" charset="0"/>
              </a:rPr>
              <a:t>Countermeasure:</a:t>
            </a:r>
          </a:p>
          <a:p>
            <a:pPr lvl="1"/>
            <a:r>
              <a:rPr lang="en-US" altLang="ja-JP" sz="3200" smtClean="0">
                <a:latin typeface="Arial Black" pitchFamily="34" charset="0"/>
              </a:rPr>
              <a:t>Generate only safe string with white listing.</a:t>
            </a:r>
          </a:p>
          <a:p>
            <a:pPr lvl="1"/>
            <a:endParaRPr lang="en-US" altLang="ja-JP" sz="3200" smtClean="0">
              <a:latin typeface="Arial Black" pitchFamily="34" charset="0"/>
            </a:endParaRPr>
          </a:p>
          <a:p>
            <a:pPr lvl="1"/>
            <a:r>
              <a:rPr lang="ja-JP" altLang="en-US" sz="320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ホワイトリストを用いて安全な文字列のみ生成する。</a:t>
            </a:r>
            <a:endParaRPr lang="en-US" altLang="ja-JP" sz="3200" smtClean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  <a:p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Embedded invalid characters</a:t>
            </a:r>
            <a:endParaRPr kumimoji="1"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5214942" y="1500174"/>
            <a:ext cx="3214710" cy="428628"/>
          </a:xfrm>
          <a:prstGeom prst="rect">
            <a:avLst/>
          </a:prstGeom>
          <a:solidFill>
            <a:srgbClr val="FFDD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428596" y="1500174"/>
            <a:ext cx="4714908" cy="428628"/>
          </a:xfrm>
          <a:prstGeom prst="rect">
            <a:avLst/>
          </a:prstGeom>
          <a:solidFill>
            <a:srgbClr val="FFDD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5357818" y="1928802"/>
            <a:ext cx="3357586" cy="2500330"/>
          </a:xfrm>
          <a:prstGeom prst="rect">
            <a:avLst/>
          </a:prstGeom>
          <a:solidFill>
            <a:srgbClr val="FFDD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714348" y="1928802"/>
            <a:ext cx="4572032" cy="2500330"/>
          </a:xfrm>
          <a:prstGeom prst="rect">
            <a:avLst/>
          </a:prstGeom>
          <a:solidFill>
            <a:srgbClr val="FFDD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Agenda</a:t>
            </a:r>
            <a:endParaRPr kumimoji="1" lang="ja-JP" altLang="en-US"/>
          </a:p>
        </p:txBody>
      </p:sp>
      <p:grpSp>
        <p:nvGrpSpPr>
          <p:cNvPr id="12" name="グループ化 11"/>
          <p:cNvGrpSpPr/>
          <p:nvPr/>
        </p:nvGrpSpPr>
        <p:grpSpPr>
          <a:xfrm>
            <a:off x="0" y="3429000"/>
            <a:ext cx="8715404" cy="357190"/>
            <a:chOff x="0" y="2500306"/>
            <a:chExt cx="8715404" cy="357190"/>
          </a:xfrm>
        </p:grpSpPr>
        <p:sp>
          <p:nvSpPr>
            <p:cNvPr id="9" name="正方形/長方形 8"/>
            <p:cNvSpPr/>
            <p:nvPr/>
          </p:nvSpPr>
          <p:spPr>
            <a:xfrm>
              <a:off x="5357818" y="2500306"/>
              <a:ext cx="3357586" cy="35719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714348" y="2500306"/>
              <a:ext cx="4572032" cy="35719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0" y="2500306"/>
              <a:ext cx="357158" cy="3571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" name="コンテンツ プレースホルダ 1"/>
          <p:cNvSpPr txBox="1">
            <a:spLocks/>
          </p:cNvSpPr>
          <p:nvPr/>
        </p:nvSpPr>
        <p:spPr bwMode="auto">
          <a:xfrm>
            <a:off x="5072066" y="1071546"/>
            <a:ext cx="407193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marR="0" lvl="0" indent="-255588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1" lang="ja-JP" altLang="en-US" sz="27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はじめに</a:t>
            </a:r>
            <a:endParaRPr kumimoji="1" lang="en-US" altLang="ja-JP" sz="27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65125" marR="0" lvl="0" indent="-255588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lang="ja-JP" altLang="en-US" sz="270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比較の一致</a:t>
            </a:r>
            <a:r>
              <a:rPr lang="en-US" altLang="ja-JP" sz="270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/</a:t>
            </a:r>
            <a:r>
              <a:rPr lang="ja-JP" altLang="en-US" sz="270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不一致</a:t>
            </a:r>
            <a:endParaRPr kumimoji="1" lang="en-US" sz="27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lang="ja-JP" altLang="en-US" sz="200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冗長なエンコーディング</a:t>
            </a:r>
            <a:endParaRPr kumimoji="1" 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多対一の変換</a:t>
            </a:r>
            <a:endParaRPr kumimoji="1" lang="en-US" altLang="ja-JP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大文字と小文字</a:t>
            </a:r>
            <a:endParaRPr kumimoji="1" 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正規化</a:t>
            </a:r>
            <a:endParaRPr kumimoji="1" 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不正なバイト列の埋め込み</a:t>
            </a:r>
            <a:endParaRPr kumimoji="1" lang="en-US" altLang="ja-JP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lang="ja-JP" altLang="en-US" sz="2000" noProof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先行バイトの埋め込み</a:t>
            </a:r>
            <a:endParaRPr lang="en-US" altLang="ja-JP" sz="2000" noProof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エンコード情報の不一致</a:t>
            </a:r>
            <a:endParaRPr kumimoji="1" lang="en-US" altLang="ja-JP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en-US" altLang="ja-JP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7</a:t>
            </a: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ビット文字コードの解釈</a:t>
            </a:r>
            <a:endParaRPr kumimoji="1" 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65125" marR="0" lvl="0" indent="-255588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1" lang="ja-JP" altLang="en-US" sz="27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表示上の欺瞞</a:t>
            </a:r>
            <a:r>
              <a:rPr kumimoji="1" lang="en-US" sz="27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視覚的に似た文字</a:t>
            </a:r>
            <a:r>
              <a:rPr kumimoji="1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見えない文字</a:t>
            </a:r>
            <a:endParaRPr kumimoji="1" 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制御文字の埋め込み</a:t>
            </a:r>
            <a:r>
              <a:rPr kumimoji="1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365125" marR="0" lvl="0" indent="-255588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1" lang="ja-JP" altLang="en-US" sz="27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まとめ</a:t>
            </a:r>
            <a:endParaRPr kumimoji="1" lang="ja-JP" altLang="en-US" sz="2700" b="0" i="0" u="none" strike="noStrike" kern="1200" cap="none" spc="0" normalizeH="0" baseline="0" noProof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285720" y="1071546"/>
            <a:ext cx="5000660" cy="514353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ja-JP" smtClean="0"/>
              <a:t>Introduction</a:t>
            </a:r>
          </a:p>
          <a:p>
            <a:pPr>
              <a:spcBef>
                <a:spcPts val="0"/>
              </a:spcBef>
            </a:pPr>
            <a:r>
              <a:rPr lang="en-US" smtClean="0"/>
              <a:t>Comparison: match/unmatch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Redundant encoding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Many-to-one Conversion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Upper case and Lower case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Normalization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Embedded invalid characters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Embedded leading bytes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Mismatch in charset information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Interpreting 7-bit encoding </a:t>
            </a:r>
          </a:p>
          <a:p>
            <a:pPr>
              <a:spcBef>
                <a:spcPts val="0"/>
              </a:spcBef>
            </a:pPr>
            <a:r>
              <a:rPr lang="en-US" smtClean="0"/>
              <a:t>Deceptive indications 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Characters with similar appearance 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Invisible characters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Embedded control </a:t>
            </a:r>
            <a:r>
              <a:rPr lang="ja-JP" altLang="en-US" sz="2000" smtClean="0"/>
              <a:t> </a:t>
            </a:r>
            <a:r>
              <a:rPr lang="en-US" altLang="ja-JP" sz="2000" smtClean="0"/>
              <a:t>characters</a:t>
            </a:r>
            <a:endParaRPr lang="en-US" sz="2000" smtClean="0"/>
          </a:p>
          <a:p>
            <a:pPr>
              <a:spcBef>
                <a:spcPts val="0"/>
              </a:spcBef>
            </a:pPr>
            <a:r>
              <a:rPr lang="en-US" smtClean="0"/>
              <a:t>Conclusion</a:t>
            </a:r>
            <a:endParaRPr kumimoji="1"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3600" smtClean="0">
                <a:latin typeface="Arial Black" pitchFamily="34" charset="0"/>
              </a:rPr>
              <a:t>Inject leading byte of Multi Byte Character Set(MBCS) to bypass filters</a:t>
            </a:r>
          </a:p>
          <a:p>
            <a:endParaRPr lang="en-US" altLang="ja-JP" sz="3200" smtClean="0">
              <a:latin typeface="Arial Black" pitchFamily="34" charset="0"/>
            </a:endParaRPr>
          </a:p>
          <a:p>
            <a:r>
              <a:rPr lang="ja-JP" altLang="en-US" sz="360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マルチバイト文字の先行バイトを注入することでフィルタを回避</a:t>
            </a:r>
            <a:endParaRPr lang="en-US" altLang="ja-JP" sz="3600" smtClean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  <a:p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smtClean="0"/>
              <a:t>Embedded leading bytes</a:t>
            </a:r>
            <a:endParaRPr kumimoji="1"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428596" y="3214686"/>
            <a:ext cx="8229600" cy="2435224"/>
          </a:xfrm>
        </p:spPr>
        <p:txBody>
          <a:bodyPr/>
          <a:lstStyle/>
          <a:p>
            <a:r>
              <a:rPr lang="en-US" altLang="ja-JP" sz="3600" smtClean="0">
                <a:latin typeface="Arial Black" pitchFamily="34" charset="0"/>
              </a:rPr>
              <a:t>Invalidate quotation with 0x82, leading byte of Shift_JIS.</a:t>
            </a:r>
            <a:br>
              <a:rPr lang="en-US" altLang="ja-JP" sz="3600" smtClean="0">
                <a:latin typeface="Arial Black" pitchFamily="34" charset="0"/>
              </a:rPr>
            </a:br>
            <a:endParaRPr lang="en-US" altLang="ja-JP" sz="3200" smtClean="0">
              <a:latin typeface="Arial Black" pitchFamily="34" charset="0"/>
            </a:endParaRPr>
          </a:p>
          <a:p>
            <a:r>
              <a:rPr lang="en-US" altLang="ja-JP" sz="36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Shift_JIS</a:t>
            </a:r>
            <a:r>
              <a:rPr lang="ja-JP" altLang="en-US" sz="36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の先行バイトである</a:t>
            </a:r>
            <a:r>
              <a:rPr lang="en-US" altLang="ja-JP" sz="36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0x82</a:t>
            </a:r>
            <a:r>
              <a:rPr lang="ja-JP" altLang="en-US" sz="36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でダブルクォートを無効にする</a:t>
            </a:r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smtClean="0"/>
              <a:t>Embedded leading bytes</a:t>
            </a:r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42910" y="1428736"/>
            <a:ext cx="7929618" cy="156966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0000">
                <a:schemeClr val="tx1">
                  <a:lumMod val="75000"/>
                  <a:lumOff val="25000"/>
                </a:schemeClr>
              </a:gs>
              <a:gs pos="85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ja-JP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name:</a:t>
            </a:r>
          </a:p>
          <a:p>
            <a:r>
              <a:rPr lang="en-US" altLang="ja-JP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  &lt;input type=text value="</a:t>
            </a:r>
            <a:r>
              <a:rPr lang="en-US" altLang="ja-JP" smtClean="0">
                <a:solidFill>
                  <a:srgbClr val="FFFF00"/>
                </a:solidFill>
                <a:latin typeface="ＭＳ ゴシック" pitchFamily="49" charset="-128"/>
                <a:ea typeface="ＭＳ ゴシック" pitchFamily="49" charset="-128"/>
              </a:rPr>
              <a:t>[0x82]"&gt;</a:t>
            </a:r>
          </a:p>
          <a:p>
            <a:r>
              <a:rPr kumimoji="1" lang="en-US" altLang="ja-JP" smtClean="0">
                <a:solidFill>
                  <a:srgbClr val="FFFF00"/>
                </a:solidFill>
                <a:latin typeface="ＭＳ ゴシック" pitchFamily="49" charset="-128"/>
                <a:ea typeface="ＭＳ ゴシック" pitchFamily="49" charset="-128"/>
              </a:rPr>
              <a:t>e-mail:</a:t>
            </a:r>
          </a:p>
          <a:p>
            <a:r>
              <a:rPr lang="en-US" altLang="ja-JP" smtClean="0">
                <a:solidFill>
                  <a:srgbClr val="FFFF00"/>
                </a:solidFill>
                <a:latin typeface="ＭＳ ゴシック" pitchFamily="49" charset="-128"/>
                <a:ea typeface="ＭＳ ゴシック" pitchFamily="49" charset="-128"/>
              </a:rPr>
              <a:t>  &lt;input type=text value=</a:t>
            </a:r>
            <a:r>
              <a:rPr lang="en-US" altLang="ja-JP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" </a:t>
            </a:r>
            <a:r>
              <a:rPr lang="en-US" altLang="ja-JP" smtClean="0">
                <a:solidFill>
                  <a:srgbClr val="2BE33D"/>
                </a:solidFill>
                <a:latin typeface="ＭＳ ゴシック" pitchFamily="49" charset="-128"/>
                <a:ea typeface="ＭＳ ゴシック" pitchFamily="49" charset="-128"/>
              </a:rPr>
              <a:t>onmouseover=...</a:t>
            </a:r>
            <a:r>
              <a:rPr lang="en-US" altLang="ja-JP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//"&gt;</a:t>
            </a:r>
            <a:endParaRPr kumimoji="1" lang="ja-JP" altLang="en-US">
              <a:solidFill>
                <a:schemeClr val="bg1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428596" y="4357694"/>
            <a:ext cx="8229600" cy="1149340"/>
          </a:xfrm>
        </p:spPr>
        <p:txBody>
          <a:bodyPr/>
          <a:lstStyle/>
          <a:p>
            <a:r>
              <a:rPr lang="en-US" altLang="ja-JP" sz="3600" smtClean="0">
                <a:latin typeface="Arial Black" pitchFamily="34" charset="0"/>
              </a:rPr>
              <a:t>Bypass</a:t>
            </a:r>
            <a:r>
              <a:rPr lang="ja-JP" altLang="en-US" sz="3600" smtClean="0">
                <a:latin typeface="Arial Black" pitchFamily="34" charset="0"/>
              </a:rPr>
              <a:t> </a:t>
            </a:r>
            <a:r>
              <a:rPr lang="en-US" altLang="ja-JP" sz="3600" smtClean="0">
                <a:latin typeface="Arial Black" pitchFamily="34" charset="0"/>
              </a:rPr>
              <a:t>XSS Filter of IE8 using leadbyte of MBCS.</a:t>
            </a:r>
            <a:endParaRPr lang="en-US" altLang="ja-JP" sz="3200" smtClean="0">
              <a:latin typeface="Arial Black" pitchFamily="34" charset="0"/>
            </a:endParaRPr>
          </a:p>
          <a:p>
            <a:r>
              <a:rPr lang="en-US" altLang="ja-JP" sz="36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IE8</a:t>
            </a:r>
            <a:r>
              <a:rPr lang="ja-JP" altLang="en-US" sz="36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の</a:t>
            </a:r>
            <a:r>
              <a:rPr lang="en-US" altLang="ja-JP" sz="36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XSS Filter</a:t>
            </a:r>
            <a:r>
              <a:rPr lang="ja-JP" altLang="en-US" sz="36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も回避</a:t>
            </a:r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smtClean="0"/>
              <a:t>Embedded leading bytes</a:t>
            </a:r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28596" y="1285860"/>
            <a:ext cx="8501122" cy="3046988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0000">
                <a:schemeClr val="tx1">
                  <a:lumMod val="75000"/>
                  <a:lumOff val="25000"/>
                </a:schemeClr>
              </a:gs>
              <a:gs pos="85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ja-JP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UTF-8</a:t>
            </a:r>
          </a:p>
          <a:p>
            <a:r>
              <a:rPr lang="en-US" altLang="ja-JP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 http://example.com/?%3cscript%20</a:t>
            </a:r>
            <a:r>
              <a:rPr lang="en-US" altLang="ja-JP" smtClean="0">
                <a:solidFill>
                  <a:srgbClr val="2BE33D"/>
                </a:solidFill>
                <a:latin typeface="ＭＳ ゴシック" pitchFamily="49" charset="-128"/>
                <a:ea typeface="ＭＳ ゴシック" pitchFamily="49" charset="-128"/>
              </a:rPr>
              <a:t>%E2%3E</a:t>
            </a:r>
            <a:r>
              <a:rPr lang="en-US" altLang="ja-JP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alert(1);...</a:t>
            </a:r>
          </a:p>
          <a:p>
            <a:r>
              <a:rPr lang="en-US" altLang="ja-JP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 http://example.com/?</a:t>
            </a:r>
            <a:r>
              <a:rPr lang="en-US" altLang="ja-JP" smtClean="0">
                <a:solidFill>
                  <a:srgbClr val="2BE33D"/>
                </a:solidFill>
                <a:latin typeface="ＭＳ ゴシック" pitchFamily="49" charset="-128"/>
                <a:ea typeface="ＭＳ ゴシック" pitchFamily="49" charset="-128"/>
              </a:rPr>
              <a:t>%E2%22</a:t>
            </a:r>
            <a:r>
              <a:rPr lang="en-US" altLang="ja-JP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onmouseover=alert(1)</a:t>
            </a:r>
          </a:p>
          <a:p>
            <a:r>
              <a:rPr lang="en-US" altLang="ja-JP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Shift_JIS</a:t>
            </a:r>
          </a:p>
          <a:p>
            <a:r>
              <a:rPr lang="en-US" altLang="ja-JP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 http://example.com/?%3cscript%20</a:t>
            </a:r>
            <a:r>
              <a:rPr lang="en-US" altLang="ja-JP" smtClean="0">
                <a:solidFill>
                  <a:srgbClr val="2BE33D"/>
                </a:solidFill>
                <a:latin typeface="ＭＳ ゴシック" pitchFamily="49" charset="-128"/>
                <a:ea typeface="ＭＳ ゴシック" pitchFamily="49" charset="-128"/>
              </a:rPr>
              <a:t>%81%3E</a:t>
            </a:r>
            <a:r>
              <a:rPr lang="en-US" altLang="ja-JP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%3ealert(1);...</a:t>
            </a:r>
          </a:p>
          <a:p>
            <a:r>
              <a:rPr lang="en-US" altLang="ja-JP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EUC-JP</a:t>
            </a:r>
          </a:p>
          <a:p>
            <a:r>
              <a:rPr lang="en-US" altLang="ja-JP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 http://example.com/?%3cscript%20</a:t>
            </a:r>
            <a:r>
              <a:rPr lang="en-US" altLang="ja-JP" smtClean="0">
                <a:solidFill>
                  <a:srgbClr val="2BE33D"/>
                </a:solidFill>
                <a:latin typeface="ＭＳ ゴシック" pitchFamily="49" charset="-128"/>
                <a:ea typeface="ＭＳ ゴシック" pitchFamily="49" charset="-128"/>
              </a:rPr>
              <a:t>%E0%3E</a:t>
            </a:r>
            <a:r>
              <a:rPr lang="en-US" altLang="ja-JP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alert(1);...</a:t>
            </a:r>
          </a:p>
          <a:p>
            <a:r>
              <a:rPr lang="en-US" altLang="ja-JP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 http://example.com/?</a:t>
            </a:r>
            <a:r>
              <a:rPr lang="en-US" altLang="ja-JP" smtClean="0">
                <a:solidFill>
                  <a:srgbClr val="2BE33D"/>
                </a:solidFill>
                <a:latin typeface="ＭＳ ゴシック" pitchFamily="49" charset="-128"/>
                <a:ea typeface="ＭＳ ゴシック" pitchFamily="49" charset="-128"/>
              </a:rPr>
              <a:t>%E0%22</a:t>
            </a:r>
            <a:r>
              <a:rPr lang="en-US" altLang="ja-JP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onmouseover=alert(1)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3600" smtClean="0">
                <a:latin typeface="Arial Black" pitchFamily="34" charset="0"/>
              </a:rPr>
              <a:t>Countermeasure:</a:t>
            </a:r>
          </a:p>
          <a:p>
            <a:pPr lvl="1"/>
            <a:r>
              <a:rPr lang="en-US" altLang="ja-JP" sz="3200" smtClean="0">
                <a:latin typeface="Arial Black" pitchFamily="34" charset="0"/>
              </a:rPr>
              <a:t>Validate by a letter unit.</a:t>
            </a:r>
          </a:p>
          <a:p>
            <a:pPr lvl="1"/>
            <a:r>
              <a:rPr lang="en-US" altLang="ja-JP" sz="3200" smtClean="0">
                <a:latin typeface="Arial Black" pitchFamily="34" charset="0"/>
              </a:rPr>
              <a:t>Convert another encoding...</a:t>
            </a:r>
          </a:p>
          <a:p>
            <a:pPr lvl="1"/>
            <a:endParaRPr lang="en-US" altLang="ja-JP" sz="3200" smtClean="0">
              <a:latin typeface="Arial Black" pitchFamily="34" charset="0"/>
            </a:endParaRPr>
          </a:p>
          <a:p>
            <a:pPr lvl="1"/>
            <a:r>
              <a:rPr lang="ja-JP" altLang="en-US" sz="320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文字単位で検証</a:t>
            </a:r>
            <a:endParaRPr lang="en-US" altLang="ja-JP" sz="3200" smtClean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  <a:p>
            <a:pPr lvl="1"/>
            <a:r>
              <a:rPr lang="ja-JP" altLang="en-US" sz="320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他の文字コードに変換</a:t>
            </a:r>
            <a:r>
              <a:rPr lang="en-US" altLang="ja-JP" sz="320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…</a:t>
            </a:r>
          </a:p>
          <a:p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smtClean="0"/>
              <a:t>Embedded leading bytes</a:t>
            </a:r>
            <a:endParaRPr kumimoji="1" lang="ja-JP" altLang="en-US" sz="44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5214942" y="1500174"/>
            <a:ext cx="3214710" cy="428628"/>
          </a:xfrm>
          <a:prstGeom prst="rect">
            <a:avLst/>
          </a:prstGeom>
          <a:solidFill>
            <a:srgbClr val="FFDD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428596" y="1500174"/>
            <a:ext cx="4714908" cy="428628"/>
          </a:xfrm>
          <a:prstGeom prst="rect">
            <a:avLst/>
          </a:prstGeom>
          <a:solidFill>
            <a:srgbClr val="FFDD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5357818" y="1928802"/>
            <a:ext cx="3357586" cy="2500330"/>
          </a:xfrm>
          <a:prstGeom prst="rect">
            <a:avLst/>
          </a:prstGeom>
          <a:solidFill>
            <a:srgbClr val="FFDD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714348" y="1928802"/>
            <a:ext cx="4572032" cy="2500330"/>
          </a:xfrm>
          <a:prstGeom prst="rect">
            <a:avLst/>
          </a:prstGeom>
          <a:solidFill>
            <a:srgbClr val="FFDD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Agenda</a:t>
            </a:r>
            <a:endParaRPr kumimoji="1" lang="ja-JP" altLang="en-US"/>
          </a:p>
        </p:txBody>
      </p:sp>
      <p:grpSp>
        <p:nvGrpSpPr>
          <p:cNvPr id="12" name="グループ化 11"/>
          <p:cNvGrpSpPr/>
          <p:nvPr/>
        </p:nvGrpSpPr>
        <p:grpSpPr>
          <a:xfrm>
            <a:off x="0" y="3733802"/>
            <a:ext cx="8715404" cy="357190"/>
            <a:chOff x="0" y="2500306"/>
            <a:chExt cx="8715404" cy="357190"/>
          </a:xfrm>
        </p:grpSpPr>
        <p:sp>
          <p:nvSpPr>
            <p:cNvPr id="9" name="正方形/長方形 8"/>
            <p:cNvSpPr/>
            <p:nvPr/>
          </p:nvSpPr>
          <p:spPr>
            <a:xfrm>
              <a:off x="5357818" y="2500306"/>
              <a:ext cx="3357586" cy="35719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714348" y="2500306"/>
              <a:ext cx="4572032" cy="35719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0" y="2500306"/>
              <a:ext cx="357158" cy="3571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" name="コンテンツ プレースホルダ 1"/>
          <p:cNvSpPr txBox="1">
            <a:spLocks/>
          </p:cNvSpPr>
          <p:nvPr/>
        </p:nvSpPr>
        <p:spPr bwMode="auto">
          <a:xfrm>
            <a:off x="5072066" y="1071546"/>
            <a:ext cx="407193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marR="0" lvl="0" indent="-255588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1" lang="ja-JP" altLang="en-US" sz="27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はじめに</a:t>
            </a:r>
            <a:endParaRPr kumimoji="1" lang="en-US" altLang="ja-JP" sz="27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65125" marR="0" lvl="0" indent="-255588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lang="ja-JP" altLang="en-US" sz="270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比較の一致</a:t>
            </a:r>
            <a:r>
              <a:rPr lang="en-US" altLang="ja-JP" sz="270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/</a:t>
            </a:r>
            <a:r>
              <a:rPr lang="ja-JP" altLang="en-US" sz="270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不一致</a:t>
            </a:r>
            <a:endParaRPr kumimoji="1" lang="en-US" sz="27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lang="ja-JP" altLang="en-US" sz="200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冗長なエンコーディング</a:t>
            </a:r>
            <a:endParaRPr kumimoji="1" 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多対一の変換</a:t>
            </a:r>
            <a:endParaRPr kumimoji="1" lang="en-US" altLang="ja-JP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大文字と小文字</a:t>
            </a:r>
            <a:endParaRPr kumimoji="1" 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正規化</a:t>
            </a:r>
            <a:endParaRPr kumimoji="1" 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不正なバイト列の埋め込み</a:t>
            </a:r>
            <a:endParaRPr kumimoji="1" lang="en-US" altLang="ja-JP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lang="ja-JP" altLang="en-US" sz="2000" noProof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先行バイトの埋め込み</a:t>
            </a:r>
            <a:endParaRPr lang="en-US" altLang="ja-JP" sz="2000" noProof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エンコード情報の不一致</a:t>
            </a:r>
            <a:endParaRPr kumimoji="1" lang="en-US" altLang="ja-JP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en-US" altLang="ja-JP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7</a:t>
            </a: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ビット文字コードの解釈</a:t>
            </a:r>
            <a:endParaRPr kumimoji="1" 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65125" marR="0" lvl="0" indent="-255588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1" lang="ja-JP" altLang="en-US" sz="27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表示上の欺瞞</a:t>
            </a:r>
            <a:r>
              <a:rPr kumimoji="1" lang="en-US" sz="27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視覚的に似た文字</a:t>
            </a:r>
            <a:r>
              <a:rPr kumimoji="1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見えない文字</a:t>
            </a:r>
            <a:endParaRPr kumimoji="1" 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制御文字の埋め込み</a:t>
            </a:r>
            <a:r>
              <a:rPr kumimoji="1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365125" marR="0" lvl="0" indent="-255588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1" lang="ja-JP" altLang="en-US" sz="27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まとめ</a:t>
            </a:r>
            <a:endParaRPr kumimoji="1" lang="ja-JP" altLang="en-US" sz="2700" b="0" i="0" u="none" strike="noStrike" kern="1200" cap="none" spc="0" normalizeH="0" baseline="0" noProof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285720" y="1071546"/>
            <a:ext cx="5000660" cy="514353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ja-JP" smtClean="0"/>
              <a:t>Introduction</a:t>
            </a:r>
          </a:p>
          <a:p>
            <a:pPr>
              <a:spcBef>
                <a:spcPts val="0"/>
              </a:spcBef>
            </a:pPr>
            <a:r>
              <a:rPr lang="en-US" smtClean="0"/>
              <a:t>Comparison: match/unmatch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Redundant encoding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Many-to-one Conversion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Upper case and Lower case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Normalization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Embedded invalid characters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Embedded leading bytes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Mismatch in charset information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Interpreting 7-bit encoding </a:t>
            </a:r>
          </a:p>
          <a:p>
            <a:pPr>
              <a:spcBef>
                <a:spcPts val="0"/>
              </a:spcBef>
            </a:pPr>
            <a:r>
              <a:rPr lang="en-US" smtClean="0"/>
              <a:t>Deceptive indications 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Characters with similar appearance 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Invisible characters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Embedded control </a:t>
            </a:r>
            <a:r>
              <a:rPr lang="ja-JP" altLang="en-US" sz="2000" smtClean="0"/>
              <a:t> </a:t>
            </a:r>
            <a:r>
              <a:rPr lang="en-US" altLang="ja-JP" sz="2000" smtClean="0"/>
              <a:t>characters</a:t>
            </a:r>
            <a:endParaRPr lang="en-US" sz="2000" smtClean="0"/>
          </a:p>
          <a:p>
            <a:pPr>
              <a:spcBef>
                <a:spcPts val="0"/>
              </a:spcBef>
            </a:pPr>
            <a:r>
              <a:rPr lang="en-US" smtClean="0"/>
              <a:t>Conclusion</a:t>
            </a:r>
            <a:endParaRPr kumimoji="1"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3200" smtClean="0">
                <a:latin typeface="Arial Black" pitchFamily="34" charset="0"/>
              </a:rPr>
              <a:t>Different understanding about the charset between server and client</a:t>
            </a:r>
            <a:br>
              <a:rPr lang="en-US" altLang="ja-JP" sz="3200" smtClean="0">
                <a:latin typeface="Arial Black" pitchFamily="34" charset="0"/>
              </a:rPr>
            </a:br>
            <a:r>
              <a:rPr lang="en-US" altLang="ja-JP" sz="3200" smtClean="0">
                <a:latin typeface="Arial Black" pitchFamily="34" charset="0"/>
              </a:rPr>
              <a:t/>
            </a:r>
            <a:br>
              <a:rPr lang="en-US" altLang="ja-JP" sz="3200" smtClean="0">
                <a:latin typeface="Arial Black" pitchFamily="34" charset="0"/>
              </a:rPr>
            </a:br>
            <a:r>
              <a:rPr lang="en-US" altLang="ja-JP" sz="3200" smtClean="0">
                <a:latin typeface="Arial Black" pitchFamily="34" charset="0"/>
              </a:rPr>
              <a:t/>
            </a:r>
            <a:br>
              <a:rPr lang="en-US" altLang="ja-JP" sz="3200" smtClean="0">
                <a:latin typeface="Arial Black" pitchFamily="34" charset="0"/>
              </a:rPr>
            </a:br>
            <a:r>
              <a:rPr lang="en-US" altLang="ja-JP" sz="3200" smtClean="0">
                <a:latin typeface="Arial Black" pitchFamily="34" charset="0"/>
              </a:rPr>
              <a:t/>
            </a:r>
            <a:br>
              <a:rPr lang="en-US" altLang="ja-JP" sz="3200" smtClean="0">
                <a:latin typeface="Arial Black" pitchFamily="34" charset="0"/>
              </a:rPr>
            </a:br>
            <a:r>
              <a:rPr lang="en-US" altLang="ja-JP" sz="3200" smtClean="0">
                <a:latin typeface="Arial Black" pitchFamily="34" charset="0"/>
              </a:rPr>
              <a:t/>
            </a:r>
            <a:br>
              <a:rPr lang="en-US" altLang="ja-JP" sz="3200" smtClean="0">
                <a:latin typeface="Arial Black" pitchFamily="34" charset="0"/>
              </a:rPr>
            </a:br>
            <a:r>
              <a:rPr lang="en-US" altLang="ja-JP" sz="3200" smtClean="0">
                <a:latin typeface="Arial Black" pitchFamily="34" charset="0"/>
              </a:rPr>
              <a:t/>
            </a:r>
            <a:br>
              <a:rPr lang="en-US" altLang="ja-JP" sz="3200" smtClean="0">
                <a:latin typeface="Arial Black" pitchFamily="34" charset="0"/>
              </a:rPr>
            </a:br>
            <a:r>
              <a:rPr lang="en-US" altLang="ja-JP" sz="3200" smtClean="0">
                <a:latin typeface="Arial Black" pitchFamily="34" charset="0"/>
              </a:rPr>
              <a:t/>
            </a:r>
            <a:br>
              <a:rPr lang="en-US" altLang="ja-JP" sz="3200" smtClean="0">
                <a:latin typeface="Arial Black" pitchFamily="34" charset="0"/>
              </a:rPr>
            </a:br>
            <a:endParaRPr lang="en-US" altLang="ja-JP" sz="3200" smtClean="0">
              <a:latin typeface="Arial Black" pitchFamily="34" charset="0"/>
            </a:endParaRPr>
          </a:p>
          <a:p>
            <a:r>
              <a:rPr lang="ja-JP" altLang="en-US" sz="28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サーバとクライアント間で</a:t>
            </a:r>
            <a:r>
              <a:rPr lang="en-US" altLang="ja-JP" sz="28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charset</a:t>
            </a:r>
            <a:r>
              <a:rPr lang="ja-JP" altLang="en-US" sz="28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の解釈が異なる</a:t>
            </a:r>
            <a:r>
              <a:rPr lang="en-US" altLang="ja-JP" sz="28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 </a:t>
            </a:r>
            <a:endParaRPr kumimoji="1" lang="ja-JP" altLang="en-US" sz="2800">
              <a:solidFill>
                <a:schemeClr val="accent4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3800" smtClean="0"/>
              <a:t>Mismatch in charset information</a:t>
            </a:r>
            <a:endParaRPr kumimoji="1" lang="ja-JP" altLang="en-US" sz="3800"/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4429132"/>
            <a:ext cx="999152" cy="820732"/>
          </a:xfrm>
          <a:prstGeom prst="rect">
            <a:avLst/>
          </a:prstGeom>
          <a:noFill/>
        </p:spPr>
      </p:pic>
      <p:sp>
        <p:nvSpPr>
          <p:cNvPr id="7" name="円/楕円 6"/>
          <p:cNvSpPr/>
          <p:nvPr/>
        </p:nvSpPr>
        <p:spPr>
          <a:xfrm>
            <a:off x="0" y="2428868"/>
            <a:ext cx="5286412" cy="3500462"/>
          </a:xfrm>
          <a:prstGeom prst="ellipse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1000">
                <a:schemeClr val="accent6">
                  <a:lumMod val="40000"/>
                  <a:lumOff val="60000"/>
                  <a:alpha val="50000"/>
                </a:schemeClr>
              </a:gs>
              <a:gs pos="8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左矢印 7"/>
          <p:cNvSpPr/>
          <p:nvPr/>
        </p:nvSpPr>
        <p:spPr>
          <a:xfrm flipH="1">
            <a:off x="6643702" y="4500570"/>
            <a:ext cx="428628" cy="500066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/>
          <p:cNvGrpSpPr/>
          <p:nvPr/>
        </p:nvGrpSpPr>
        <p:grpSpPr>
          <a:xfrm>
            <a:off x="5214942" y="3929066"/>
            <a:ext cx="1785950" cy="1714512"/>
            <a:chOff x="4357686" y="3357562"/>
            <a:chExt cx="1785950" cy="1714512"/>
          </a:xfrm>
        </p:grpSpPr>
        <p:grpSp>
          <p:nvGrpSpPr>
            <p:cNvPr id="10" name="グループ化 86"/>
            <p:cNvGrpSpPr/>
            <p:nvPr/>
          </p:nvGrpSpPr>
          <p:grpSpPr>
            <a:xfrm>
              <a:off x="4357686" y="3357562"/>
              <a:ext cx="1785950" cy="1714512"/>
              <a:chOff x="5214942" y="928670"/>
              <a:chExt cx="1785950" cy="1714512"/>
            </a:xfrm>
          </p:grpSpPr>
          <p:sp>
            <p:nvSpPr>
              <p:cNvPr id="13" name="正方形/長方形 12"/>
              <p:cNvSpPr/>
              <p:nvPr/>
            </p:nvSpPr>
            <p:spPr>
              <a:xfrm>
                <a:off x="5929322" y="1142984"/>
                <a:ext cx="214314" cy="857256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直角三角形 13"/>
              <p:cNvSpPr/>
              <p:nvPr/>
            </p:nvSpPr>
            <p:spPr>
              <a:xfrm>
                <a:off x="5929322" y="928670"/>
                <a:ext cx="214314" cy="214314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正方形/長方形 14"/>
              <p:cNvSpPr/>
              <p:nvPr/>
            </p:nvSpPr>
            <p:spPr>
              <a:xfrm>
                <a:off x="5286380" y="928670"/>
                <a:ext cx="642942" cy="1071570"/>
              </a:xfrm>
              <a:prstGeom prst="rect">
                <a:avLst/>
              </a:prstGeom>
              <a:gradFill flip="none" rotWithShape="1">
                <a:gsLst>
                  <a:gs pos="0">
                    <a:srgbClr val="FFFFCC"/>
                  </a:gs>
                  <a:gs pos="60000">
                    <a:schemeClr val="bg1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6" name="直線コネクタ 15"/>
              <p:cNvCxnSpPr/>
              <p:nvPr/>
            </p:nvCxnSpPr>
            <p:spPr>
              <a:xfrm>
                <a:off x="5286380" y="928670"/>
                <a:ext cx="642942" cy="1588"/>
              </a:xfrm>
              <a:prstGeom prst="line">
                <a:avLst/>
              </a:prstGeom>
              <a:ln w="19050">
                <a:solidFill>
                  <a:srgbClr val="B08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コネクタ 16"/>
              <p:cNvCxnSpPr/>
              <p:nvPr/>
            </p:nvCxnSpPr>
            <p:spPr>
              <a:xfrm rot="5400000" flipH="1" flipV="1">
                <a:off x="5822165" y="1035827"/>
                <a:ext cx="214314" cy="1588"/>
              </a:xfrm>
              <a:prstGeom prst="line">
                <a:avLst/>
              </a:prstGeom>
              <a:ln w="19050">
                <a:solidFill>
                  <a:srgbClr val="B08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コネクタ 17"/>
              <p:cNvCxnSpPr/>
              <p:nvPr/>
            </p:nvCxnSpPr>
            <p:spPr>
              <a:xfrm rot="10800000">
                <a:off x="5929322" y="1142984"/>
                <a:ext cx="214314" cy="1588"/>
              </a:xfrm>
              <a:prstGeom prst="line">
                <a:avLst/>
              </a:prstGeom>
              <a:ln w="19050">
                <a:solidFill>
                  <a:srgbClr val="B08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コネクタ 18"/>
              <p:cNvCxnSpPr>
                <a:stCxn id="14" idx="4"/>
              </p:cNvCxnSpPr>
              <p:nvPr/>
            </p:nvCxnSpPr>
            <p:spPr>
              <a:xfrm rot="5400000" flipH="1">
                <a:off x="5929322" y="928670"/>
                <a:ext cx="214314" cy="214314"/>
              </a:xfrm>
              <a:prstGeom prst="line">
                <a:avLst/>
              </a:prstGeom>
              <a:ln w="19050">
                <a:solidFill>
                  <a:srgbClr val="B08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パイ 19"/>
              <p:cNvSpPr/>
              <p:nvPr/>
            </p:nvSpPr>
            <p:spPr>
              <a:xfrm>
                <a:off x="5286380" y="1357298"/>
                <a:ext cx="1714512" cy="1285884"/>
              </a:xfrm>
              <a:prstGeom prst="pie">
                <a:avLst>
                  <a:gd name="adj1" fmla="val 10847254"/>
                  <a:gd name="adj2" fmla="val 16200000"/>
                </a:avLst>
              </a:prstGeom>
              <a:gradFill flip="none" rotWithShape="1">
                <a:gsLst>
                  <a:gs pos="0">
                    <a:srgbClr val="FFC000">
                      <a:tint val="66000"/>
                      <a:satMod val="160000"/>
                    </a:srgbClr>
                  </a:gs>
                  <a:gs pos="50000">
                    <a:srgbClr val="FFC000">
                      <a:tint val="44500"/>
                      <a:satMod val="160000"/>
                    </a:srgbClr>
                  </a:gs>
                  <a:gs pos="100000">
                    <a:srgbClr val="FFC000">
                      <a:tint val="23500"/>
                      <a:satMod val="160000"/>
                    </a:srgb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1" name="直線コネクタ 20"/>
              <p:cNvCxnSpPr/>
              <p:nvPr/>
            </p:nvCxnSpPr>
            <p:spPr>
              <a:xfrm>
                <a:off x="5429256" y="1643050"/>
                <a:ext cx="571504" cy="1588"/>
              </a:xfrm>
              <a:prstGeom prst="line">
                <a:avLst/>
              </a:pr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コネクタ 21"/>
              <p:cNvCxnSpPr/>
              <p:nvPr/>
            </p:nvCxnSpPr>
            <p:spPr>
              <a:xfrm>
                <a:off x="5286380" y="2000240"/>
                <a:ext cx="857256" cy="1588"/>
              </a:xfrm>
              <a:prstGeom prst="line">
                <a:avLst/>
              </a:prstGeom>
              <a:ln w="19050">
                <a:solidFill>
                  <a:srgbClr val="B08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線コネクタ 22"/>
              <p:cNvCxnSpPr/>
              <p:nvPr/>
            </p:nvCxnSpPr>
            <p:spPr>
              <a:xfrm rot="5400000">
                <a:off x="5719770" y="1566850"/>
                <a:ext cx="857256" cy="9524"/>
              </a:xfrm>
              <a:prstGeom prst="line">
                <a:avLst/>
              </a:prstGeom>
              <a:ln w="19050">
                <a:solidFill>
                  <a:srgbClr val="B08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線コネクタ 23"/>
              <p:cNvCxnSpPr/>
              <p:nvPr/>
            </p:nvCxnSpPr>
            <p:spPr>
              <a:xfrm rot="5400000">
                <a:off x="4755357" y="1459693"/>
                <a:ext cx="1071570" cy="9524"/>
              </a:xfrm>
              <a:prstGeom prst="line">
                <a:avLst/>
              </a:prstGeom>
              <a:ln w="19050">
                <a:solidFill>
                  <a:srgbClr val="B08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線コネクタ 24"/>
              <p:cNvCxnSpPr/>
              <p:nvPr/>
            </p:nvCxnSpPr>
            <p:spPr>
              <a:xfrm>
                <a:off x="5429256" y="1857364"/>
                <a:ext cx="571504" cy="1588"/>
              </a:xfrm>
              <a:prstGeom prst="line">
                <a:avLst/>
              </a:pr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線コネクタ 25"/>
              <p:cNvCxnSpPr/>
              <p:nvPr/>
            </p:nvCxnSpPr>
            <p:spPr>
              <a:xfrm>
                <a:off x="5429256" y="1428736"/>
                <a:ext cx="571504" cy="1588"/>
              </a:xfrm>
              <a:prstGeom prst="line">
                <a:avLst/>
              </a:pr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テキスト ボックス 26"/>
              <p:cNvSpPr txBox="1"/>
              <p:nvPr/>
            </p:nvSpPr>
            <p:spPr>
              <a:xfrm>
                <a:off x="5214942" y="1214422"/>
                <a:ext cx="1000132" cy="276999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kumimoji="1" lang="en-US" altLang="ja-JP" sz="1600" smtClean="0">
                    <a:solidFill>
                      <a:srgbClr val="0070C0"/>
                    </a:solidFill>
                    <a:latin typeface="メイリオ" pitchFamily="50" charset="-128"/>
                    <a:ea typeface="メイリオ" pitchFamily="50" charset="-128"/>
                  </a:rPr>
                  <a:t>&lt;html&gt;</a:t>
                </a:r>
                <a:endParaRPr kumimoji="1" lang="ja-JP" altLang="en-US" sz="1600" smtClean="0">
                  <a:solidFill>
                    <a:srgbClr val="0070C0"/>
                  </a:solidFill>
                  <a:latin typeface="メイリオ" pitchFamily="50" charset="-128"/>
                  <a:ea typeface="メイリオ" pitchFamily="50" charset="-128"/>
                </a:endParaRPr>
              </a:p>
            </p:txBody>
          </p:sp>
        </p:grpSp>
        <p:sp>
          <p:nvSpPr>
            <p:cNvPr id="11" name="テキスト ボックス 10"/>
            <p:cNvSpPr txBox="1"/>
            <p:nvPr/>
          </p:nvSpPr>
          <p:spPr>
            <a:xfrm>
              <a:off x="4714876" y="3857628"/>
              <a:ext cx="571504" cy="276999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altLang="ja-JP" sz="1600" smtClean="0">
                  <a:solidFill>
                    <a:srgbClr val="0070C0"/>
                  </a:solidFill>
                  <a:latin typeface="メイリオ" pitchFamily="50" charset="-128"/>
                  <a:ea typeface="メイリオ" pitchFamily="50" charset="-128"/>
                </a:rPr>
                <a:t>&amp;lt;</a:t>
              </a:r>
              <a:endParaRPr kumimoji="1" lang="ja-JP" altLang="en-US" sz="1600" smtClean="0">
                <a:solidFill>
                  <a:srgbClr val="0070C0"/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4714876" y="4071942"/>
              <a:ext cx="571504" cy="276999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altLang="ja-JP" sz="1600" smtClean="0">
                  <a:solidFill>
                    <a:srgbClr val="0070C0"/>
                  </a:solidFill>
                  <a:latin typeface="メイリオ" pitchFamily="50" charset="-128"/>
                  <a:ea typeface="メイリオ" pitchFamily="50" charset="-128"/>
                </a:rPr>
                <a:t>&amp;gt;</a:t>
              </a:r>
              <a:endParaRPr kumimoji="1" lang="ja-JP" altLang="en-US" sz="1600" smtClean="0">
                <a:solidFill>
                  <a:srgbClr val="0070C0"/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</p:grpSp>
      <p:sp>
        <p:nvSpPr>
          <p:cNvPr id="28" name="左矢印 27"/>
          <p:cNvSpPr/>
          <p:nvPr/>
        </p:nvSpPr>
        <p:spPr>
          <a:xfrm flipH="1">
            <a:off x="4643438" y="4500570"/>
            <a:ext cx="500066" cy="500066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ローチャート : 論理積ゲート 28"/>
          <p:cNvSpPr/>
          <p:nvPr/>
        </p:nvSpPr>
        <p:spPr>
          <a:xfrm rot="16200000">
            <a:off x="7965305" y="4822041"/>
            <a:ext cx="357190" cy="571504"/>
          </a:xfrm>
          <a:prstGeom prst="flowChartDelay">
            <a:avLst/>
          </a:prstGeom>
          <a:solidFill>
            <a:srgbClr val="71DAFF"/>
          </a:solidFill>
          <a:ln w="25400" cmpd="sng"/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>
            <a:off x="7929586" y="4500570"/>
            <a:ext cx="428628" cy="428628"/>
          </a:xfrm>
          <a:prstGeom prst="ellipse">
            <a:avLst/>
          </a:prstGeom>
          <a:solidFill>
            <a:srgbClr val="71DAFF"/>
          </a:solidFill>
          <a:ln w="25400" cmpd="sng"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285852" y="5000636"/>
            <a:ext cx="1357322" cy="754658"/>
          </a:xfrm>
          <a:prstGeom prst="rect">
            <a:avLst/>
          </a:prstGeom>
          <a:noFill/>
          <a:ln w="19050">
            <a:noFill/>
          </a:ln>
        </p:spPr>
        <p:txBody>
          <a:bodyPr wrap="square" tIns="190800" bIns="190800" rtlCol="0">
            <a:spAutoFit/>
          </a:bodyPr>
          <a:lstStyle/>
          <a:p>
            <a:pPr algn="ctr"/>
            <a:r>
              <a:rPr kumimoji="1" lang="en-US" altLang="ja-JP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Process</a:t>
            </a:r>
            <a:endParaRPr kumimoji="1" lang="ja-JP" altLang="en-US" smtClean="0">
              <a:latin typeface="Arial" pitchFamily="34" charset="0"/>
              <a:ea typeface="メイリオ" pitchFamily="50" charset="-128"/>
              <a:cs typeface="Arial" pitchFamily="34" charset="0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071802" y="5143512"/>
            <a:ext cx="1571636" cy="754658"/>
          </a:xfrm>
          <a:prstGeom prst="rect">
            <a:avLst/>
          </a:prstGeom>
          <a:noFill/>
          <a:ln w="19050">
            <a:noFill/>
          </a:ln>
        </p:spPr>
        <p:txBody>
          <a:bodyPr wrap="square" tIns="190800" bIns="190800" rtlCol="0">
            <a:spAutoFit/>
          </a:bodyPr>
          <a:lstStyle/>
          <a:p>
            <a:pPr algn="ctr"/>
            <a:r>
              <a:rPr lang="en-US" altLang="ja-JP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Escape</a:t>
            </a:r>
            <a:endParaRPr kumimoji="1" lang="ja-JP" altLang="en-US" smtClean="0">
              <a:latin typeface="Arial" pitchFamily="34" charset="0"/>
              <a:ea typeface="メイリオ" pitchFamily="50" charset="-128"/>
              <a:cs typeface="Arial" pitchFamily="34" charset="0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4929190" y="4929198"/>
            <a:ext cx="1571636" cy="1123990"/>
          </a:xfrm>
          <a:prstGeom prst="rect">
            <a:avLst/>
          </a:prstGeom>
          <a:noFill/>
          <a:ln w="19050">
            <a:noFill/>
          </a:ln>
        </p:spPr>
        <p:txBody>
          <a:bodyPr wrap="square" tIns="190800" bIns="190800" rtlCol="0">
            <a:spAutoFit/>
          </a:bodyPr>
          <a:lstStyle/>
          <a:p>
            <a:pPr algn="ctr"/>
            <a:r>
              <a:rPr lang="en-US" altLang="ja-JP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Generate HTML</a:t>
            </a:r>
            <a:endParaRPr kumimoji="1" lang="ja-JP" altLang="en-US" smtClean="0">
              <a:latin typeface="Arial" pitchFamily="34" charset="0"/>
              <a:ea typeface="メイリオ" pitchFamily="50" charset="-128"/>
              <a:cs typeface="Arial" pitchFamily="34" charset="0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6929454" y="5286388"/>
            <a:ext cx="1571636" cy="754658"/>
          </a:xfrm>
          <a:prstGeom prst="rect">
            <a:avLst/>
          </a:prstGeom>
          <a:noFill/>
          <a:ln w="19050">
            <a:noFill/>
          </a:ln>
        </p:spPr>
        <p:txBody>
          <a:bodyPr wrap="square" tIns="190800" bIns="190800" rtlCol="0">
            <a:spAutoFit/>
          </a:bodyPr>
          <a:lstStyle/>
          <a:p>
            <a:pPr algn="ctr"/>
            <a:r>
              <a:rPr kumimoji="1" lang="en-US" altLang="ja-JP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User</a:t>
            </a:r>
            <a:endParaRPr kumimoji="1" lang="ja-JP" altLang="en-US" smtClean="0">
              <a:latin typeface="Arial" pitchFamily="34" charset="0"/>
              <a:ea typeface="メイリオ" pitchFamily="50" charset="-128"/>
              <a:cs typeface="Arial" pitchFamily="34" charset="0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6464610" y="4623254"/>
            <a:ext cx="142876" cy="2504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6288536" y="4622320"/>
            <a:ext cx="142876" cy="2504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7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2643182"/>
            <a:ext cx="1857388" cy="1857388"/>
          </a:xfrm>
          <a:prstGeom prst="rect">
            <a:avLst/>
          </a:prstGeom>
          <a:noFill/>
        </p:spPr>
      </p:pic>
      <p:sp>
        <p:nvSpPr>
          <p:cNvPr id="38" name="正方形/長方形 37"/>
          <p:cNvSpPr/>
          <p:nvPr/>
        </p:nvSpPr>
        <p:spPr>
          <a:xfrm>
            <a:off x="1071538" y="4143380"/>
            <a:ext cx="1357322" cy="91307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6500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9050">
            <a:solidFill>
              <a:schemeClr val="tx2">
                <a:lumMod val="75000"/>
              </a:schemeClr>
            </a:solidFill>
          </a:ln>
          <a:scene3d>
            <a:camera prst="perspectiveHeroicExtremeLeftFacing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altLang="ja-JP" sz="1200" b="1" cap="none" spc="60" smtClean="0">
                <a:ln w="12700">
                  <a:noFill/>
                  <a:prstDash val="solid"/>
                </a:ln>
                <a:solidFill>
                  <a:srgbClr val="B1FC8C"/>
                </a:solidFill>
                <a:effectLst>
                  <a:glow rad="101600">
                    <a:srgbClr val="99FF33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1101100110010</a:t>
            </a:r>
          </a:p>
          <a:p>
            <a:pPr algn="ctr">
              <a:lnSpc>
                <a:spcPts val="1600"/>
              </a:lnSpc>
            </a:pPr>
            <a:r>
              <a:rPr lang="en-US" altLang="ja-JP" sz="1200" b="1" cap="none" spc="60" smtClean="0">
                <a:ln w="12700">
                  <a:noFill/>
                  <a:prstDash val="solid"/>
                </a:ln>
                <a:solidFill>
                  <a:srgbClr val="B1FC8C"/>
                </a:solidFill>
                <a:effectLst>
                  <a:glow rad="101600">
                    <a:srgbClr val="99FF33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0010001110110</a:t>
            </a:r>
          </a:p>
          <a:p>
            <a:pPr algn="ctr">
              <a:lnSpc>
                <a:spcPts val="1600"/>
              </a:lnSpc>
            </a:pPr>
            <a:r>
              <a:rPr lang="en-US" altLang="ja-JP" sz="1200" b="1" cap="none" spc="60" smtClean="0">
                <a:ln w="12700">
                  <a:noFill/>
                  <a:prstDash val="solid"/>
                </a:ln>
                <a:solidFill>
                  <a:srgbClr val="B1FC8C"/>
                </a:solidFill>
                <a:effectLst>
                  <a:glow rad="101600">
                    <a:srgbClr val="99FF33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1000010100110</a:t>
            </a:r>
          </a:p>
          <a:p>
            <a:pPr algn="ctr">
              <a:lnSpc>
                <a:spcPts val="1600"/>
              </a:lnSpc>
            </a:pPr>
            <a:r>
              <a:rPr lang="en-US" altLang="ja-JP" sz="1200" b="1" cap="none" spc="60" smtClean="0">
                <a:ln w="12700">
                  <a:noFill/>
                  <a:prstDash val="solid"/>
                </a:ln>
                <a:solidFill>
                  <a:srgbClr val="B1FC8C"/>
                </a:solidFill>
                <a:effectLst>
                  <a:glow rad="101600">
                    <a:srgbClr val="99FF33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0101011011110</a:t>
            </a:r>
            <a:endParaRPr lang="ja-JP" altLang="en-US" sz="1200" b="1" cap="none" spc="60">
              <a:ln w="12700">
                <a:noFill/>
                <a:prstDash val="solid"/>
              </a:ln>
              <a:solidFill>
                <a:srgbClr val="B1FC8C"/>
              </a:solidFill>
              <a:effectLst>
                <a:glow rad="101600">
                  <a:srgbClr val="99FF33">
                    <a:alpha val="6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3071802" y="3500439"/>
            <a:ext cx="1500198" cy="1720641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3500000" scaled="1"/>
            <a:tileRect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tIns="144000" bIns="36000" rtlCol="0">
            <a:spAutoFit/>
          </a:bodyPr>
          <a:lstStyle/>
          <a:p>
            <a:r>
              <a:rPr lang="en-US" altLang="ja-JP" sz="2000" smtClean="0">
                <a:latin typeface="+mn-ea"/>
                <a:cs typeface="Arial" pitchFamily="34" charset="0"/>
              </a:rPr>
              <a:t>&lt; </a:t>
            </a:r>
            <a:r>
              <a:rPr lang="ja-JP" altLang="en-US" sz="2000" smtClean="0">
                <a:latin typeface="+mn-ea"/>
                <a:cs typeface="Arial" pitchFamily="34" charset="0"/>
              </a:rPr>
              <a:t>→ </a:t>
            </a:r>
            <a:r>
              <a:rPr lang="en-US" altLang="ja-JP" sz="2000" smtClean="0">
                <a:latin typeface="+mn-ea"/>
                <a:cs typeface="Arial" pitchFamily="34" charset="0"/>
              </a:rPr>
              <a:t>&amp;lt;</a:t>
            </a:r>
          </a:p>
          <a:p>
            <a:r>
              <a:rPr kumimoji="1" lang="en-US" altLang="ja-JP" sz="2000" smtClean="0">
                <a:latin typeface="+mn-ea"/>
                <a:cs typeface="Arial" pitchFamily="34" charset="0"/>
              </a:rPr>
              <a:t>&gt;</a:t>
            </a:r>
            <a:r>
              <a:rPr kumimoji="1" lang="ja-JP" altLang="en-US" sz="2000" smtClean="0">
                <a:latin typeface="+mn-ea"/>
                <a:cs typeface="Arial" pitchFamily="34" charset="0"/>
              </a:rPr>
              <a:t> → </a:t>
            </a:r>
            <a:r>
              <a:rPr kumimoji="1" lang="en-US" altLang="ja-JP" sz="2000" smtClean="0">
                <a:latin typeface="+mn-ea"/>
                <a:cs typeface="Arial" pitchFamily="34" charset="0"/>
              </a:rPr>
              <a:t>&amp;gt;</a:t>
            </a:r>
          </a:p>
          <a:p>
            <a:r>
              <a:rPr lang="en-US" altLang="ja-JP" sz="2000" smtClean="0">
                <a:latin typeface="+mn-ea"/>
                <a:cs typeface="Arial" pitchFamily="34" charset="0"/>
              </a:rPr>
              <a:t>" </a:t>
            </a:r>
            <a:r>
              <a:rPr lang="ja-JP" altLang="en-US" sz="2000" smtClean="0">
                <a:latin typeface="+mn-ea"/>
                <a:cs typeface="Arial" pitchFamily="34" charset="0"/>
              </a:rPr>
              <a:t>→ </a:t>
            </a:r>
            <a:r>
              <a:rPr lang="en-US" altLang="ja-JP" sz="2000" smtClean="0">
                <a:latin typeface="+mn-ea"/>
                <a:cs typeface="Arial" pitchFamily="34" charset="0"/>
              </a:rPr>
              <a:t>&amp;quot;</a:t>
            </a:r>
          </a:p>
          <a:p>
            <a:r>
              <a:rPr lang="en-US" altLang="ja-JP" sz="2000" smtClean="0">
                <a:latin typeface="+mn-ea"/>
                <a:cs typeface="Arial" pitchFamily="34" charset="0"/>
              </a:rPr>
              <a:t>&amp; </a:t>
            </a:r>
            <a:r>
              <a:rPr lang="ja-JP" altLang="en-US" sz="2000" smtClean="0">
                <a:latin typeface="+mn-ea"/>
                <a:cs typeface="Arial" pitchFamily="34" charset="0"/>
              </a:rPr>
              <a:t>→ </a:t>
            </a:r>
            <a:r>
              <a:rPr lang="en-US" altLang="ja-JP" sz="2000" smtClean="0">
                <a:latin typeface="+mn-ea"/>
                <a:cs typeface="Arial" pitchFamily="34" charset="0"/>
              </a:rPr>
              <a:t>&amp;amp;</a:t>
            </a:r>
          </a:p>
          <a:p>
            <a:r>
              <a:rPr kumimoji="1" lang="en-US" altLang="ja-JP" sz="2000" smtClean="0">
                <a:latin typeface="+mn-ea"/>
                <a:cs typeface="Arial" pitchFamily="34" charset="0"/>
              </a:rPr>
              <a:t>' </a:t>
            </a:r>
            <a:r>
              <a:rPr kumimoji="1" lang="ja-JP" altLang="en-US" sz="2000" smtClean="0">
                <a:latin typeface="+mn-ea"/>
                <a:cs typeface="Arial" pitchFamily="34" charset="0"/>
              </a:rPr>
              <a:t>→ </a:t>
            </a:r>
            <a:r>
              <a:rPr kumimoji="1" lang="en-US" altLang="ja-JP" sz="2000" smtClean="0">
                <a:latin typeface="+mn-ea"/>
                <a:cs typeface="Arial" pitchFamily="34" charset="0"/>
              </a:rPr>
              <a:t>&amp;#39;</a:t>
            </a:r>
            <a:endParaRPr kumimoji="1" lang="ja-JP" altLang="en-US" sz="2000" smtClean="0">
              <a:latin typeface="+mn-ea"/>
              <a:cs typeface="Arial" pitchFamily="34" charset="0"/>
            </a:endParaRPr>
          </a:p>
        </p:txBody>
      </p:sp>
      <p:sp>
        <p:nvSpPr>
          <p:cNvPr id="40" name="左矢印 39"/>
          <p:cNvSpPr/>
          <p:nvPr/>
        </p:nvSpPr>
        <p:spPr>
          <a:xfrm flipH="1">
            <a:off x="2500298" y="4500570"/>
            <a:ext cx="500066" cy="500066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爆発 2 42"/>
          <p:cNvSpPr/>
          <p:nvPr/>
        </p:nvSpPr>
        <p:spPr>
          <a:xfrm>
            <a:off x="7000892" y="3857628"/>
            <a:ext cx="1000132" cy="928694"/>
          </a:xfrm>
          <a:prstGeom prst="irregularSeal2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FF8E8B"/>
              </a:gs>
              <a:gs pos="100000">
                <a:srgbClr val="FF8B8B"/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3357554" y="3143248"/>
            <a:ext cx="1000132" cy="477500"/>
          </a:xfrm>
          <a:prstGeom prst="foldedCorner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2"/>
              </a:gs>
              <a:gs pos="100000">
                <a:schemeClr val="bg2">
                  <a:lumMod val="90000"/>
                </a:schemeClr>
              </a:gs>
            </a:gsLst>
            <a:lin ang="2700000" scaled="1"/>
            <a:tileRect/>
          </a:gra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UTF-8</a:t>
            </a:r>
            <a:endParaRPr kumimoji="1" lang="ja-JP" alt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7143768" y="3286124"/>
            <a:ext cx="1000132" cy="477500"/>
          </a:xfrm>
          <a:prstGeom prst="foldedCorner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2"/>
              </a:gs>
              <a:gs pos="100000">
                <a:schemeClr val="bg2">
                  <a:lumMod val="90000"/>
                </a:schemeClr>
              </a:gs>
            </a:gsLst>
            <a:lin ang="2700000" scaled="1"/>
            <a:tileRect/>
          </a:gra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UTF-7</a:t>
            </a:r>
            <a:endParaRPr kumimoji="1" lang="ja-JP" alt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sz="3600" smtClean="0">
                <a:latin typeface="Arial Black" pitchFamily="34" charset="0"/>
              </a:rPr>
              <a:t>Typical issue is XSS </a:t>
            </a:r>
            <a:r>
              <a:rPr kumimoji="1" lang="en-US" altLang="ja-JP" sz="3600" smtClean="0">
                <a:latin typeface="Arial Black" pitchFamily="34" charset="0"/>
              </a:rPr>
              <a:t>with</a:t>
            </a:r>
            <a:br>
              <a:rPr kumimoji="1" lang="en-US" altLang="ja-JP" sz="3600" smtClean="0">
                <a:latin typeface="Arial Black" pitchFamily="34" charset="0"/>
              </a:rPr>
            </a:br>
            <a:r>
              <a:rPr kumimoji="1" lang="en-US" altLang="ja-JP" sz="3600" smtClean="0">
                <a:latin typeface="Arial Black" pitchFamily="34" charset="0"/>
              </a:rPr>
              <a:t>UTF-7</a:t>
            </a:r>
            <a:endParaRPr kumimoji="1" lang="en-US" altLang="ja-JP" sz="3600" smtClean="0">
              <a:latin typeface="Arial Black" pitchFamily="34" charset="0"/>
            </a:endParaRPr>
          </a:p>
          <a:p>
            <a:pPr lvl="1"/>
            <a:r>
              <a:rPr lang="en-US" altLang="ja-JP" sz="3200" smtClean="0">
                <a:latin typeface="Arial Black" pitchFamily="34" charset="0"/>
              </a:rPr>
              <a:t>When charset is ambiguous, IE assumes it as UTF-7</a:t>
            </a:r>
            <a:r>
              <a:rPr lang="ja-JP" altLang="en-US" sz="3200" smtClean="0">
                <a:latin typeface="Arial Black" pitchFamily="34" charset="0"/>
              </a:rPr>
              <a:t> </a:t>
            </a:r>
            <a:r>
              <a:rPr lang="en-US" altLang="ja-JP" sz="3200" smtClean="0">
                <a:latin typeface="Arial Black" pitchFamily="34" charset="0"/>
              </a:rPr>
              <a:t>and causes XSS.</a:t>
            </a:r>
            <a:br>
              <a:rPr lang="en-US" altLang="ja-JP" sz="3200" smtClean="0">
                <a:latin typeface="Arial Black" pitchFamily="34" charset="0"/>
              </a:rPr>
            </a:br>
            <a:endParaRPr lang="en-US" altLang="ja-JP" sz="3200" smtClean="0">
              <a:latin typeface="Arial Black" pitchFamily="34" charset="0"/>
            </a:endParaRPr>
          </a:p>
          <a:p>
            <a:r>
              <a:rPr lang="ja-JP" altLang="en-US" sz="32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典型的には</a:t>
            </a:r>
            <a:r>
              <a:rPr lang="en-US" altLang="ja-JP" sz="32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UTF-7</a:t>
            </a:r>
            <a:r>
              <a:rPr lang="ja-JP" altLang="en-US" sz="32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による</a:t>
            </a:r>
            <a:r>
              <a:rPr lang="en-US" altLang="ja-JP" sz="32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XSS</a:t>
            </a:r>
            <a:r>
              <a:rPr lang="ja-JP" altLang="en-US" sz="32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が該当</a:t>
            </a:r>
            <a:endParaRPr lang="en-US" altLang="ja-JP" sz="3200" smtClean="0">
              <a:solidFill>
                <a:schemeClr val="accent4">
                  <a:lumMod val="75000"/>
                </a:schemeClr>
              </a:solidFill>
              <a:latin typeface="+mn-ea"/>
            </a:endParaRPr>
          </a:p>
          <a:p>
            <a:pPr lvl="1"/>
            <a:r>
              <a:rPr lang="en-US" altLang="ja-JP" sz="28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charset</a:t>
            </a:r>
            <a:r>
              <a:rPr lang="ja-JP" altLang="en-US" sz="28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が不明瞭なとき、</a:t>
            </a:r>
            <a:r>
              <a:rPr lang="en-US" altLang="ja-JP" sz="28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IE</a:t>
            </a:r>
            <a:r>
              <a:rPr lang="ja-JP" altLang="en-US" sz="28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は</a:t>
            </a:r>
            <a:r>
              <a:rPr lang="en-US" altLang="ja-JP" sz="28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UTF-7</a:t>
            </a:r>
            <a:r>
              <a:rPr lang="ja-JP" altLang="en-US" sz="28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だと解釈して</a:t>
            </a:r>
            <a:r>
              <a:rPr lang="en-US" altLang="ja-JP" sz="28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XSS</a:t>
            </a:r>
            <a:r>
              <a:rPr lang="ja-JP" altLang="en-US" sz="28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が発生</a:t>
            </a:r>
            <a:endParaRPr lang="en-US" altLang="ja-JP" sz="2800" smtClean="0">
              <a:solidFill>
                <a:schemeClr val="accent4">
                  <a:lumMod val="75000"/>
                </a:schemeClr>
              </a:solidFill>
              <a:latin typeface="+mn-ea"/>
            </a:endParaRPr>
          </a:p>
          <a:p>
            <a:pPr lvl="1"/>
            <a:endParaRPr lang="en-US" altLang="ja-JP" sz="2800" smtClean="0">
              <a:latin typeface="Arial Black" pitchFamily="34" charset="0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800" smtClean="0"/>
              <a:t>Mismatch in charset information</a:t>
            </a:r>
            <a:endParaRPr kumimoji="1" lang="ja-JP" altLang="en-US" sz="38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85720" y="2071678"/>
            <a:ext cx="85725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000" smtClean="0">
                <a:solidFill>
                  <a:schemeClr val="bg1"/>
                </a:solidFill>
                <a:latin typeface="Arial Black" pitchFamily="34" charset="0"/>
              </a:rPr>
              <a:t>Introduction</a:t>
            </a:r>
            <a:endParaRPr kumimoji="1" lang="ja-JP" altLang="en-US" sz="50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14282" y="4429132"/>
            <a:ext cx="8786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ea"/>
                <a:ea typeface="+mn-ea"/>
              </a:rPr>
              <a:t>はじめに</a:t>
            </a:r>
            <a:endParaRPr kumimoji="1" lang="ja-JP" altLang="en-US" sz="4000" b="1">
              <a:solidFill>
                <a:schemeClr val="accent5">
                  <a:lumMod val="20000"/>
                  <a:lumOff val="80000"/>
                </a:schemeClr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457200" y="1357298"/>
            <a:ext cx="8686800" cy="4525962"/>
          </a:xfrm>
        </p:spPr>
        <p:txBody>
          <a:bodyPr/>
          <a:lstStyle/>
          <a:p>
            <a:r>
              <a:rPr lang="en-US" altLang="ja-JP" sz="3200" smtClean="0">
                <a:latin typeface="Arial Black" pitchFamily="34" charset="0"/>
              </a:rPr>
              <a:t>No charset is specified neither HTTP response header nor &lt;meta&gt;</a:t>
            </a:r>
            <a:endParaRPr lang="en-US" altLang="ja-JP" sz="2800" smtClean="0">
              <a:latin typeface="Arial Black" pitchFamily="34" charset="0"/>
            </a:endParaRPr>
          </a:p>
          <a:p>
            <a:r>
              <a:rPr lang="en-US" altLang="ja-JP" sz="32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charset</a:t>
            </a:r>
            <a:r>
              <a:rPr lang="ja-JP" altLang="en-US" sz="32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が指定されていない</a:t>
            </a:r>
            <a:endParaRPr lang="en-US" altLang="ja-JP" sz="3200" smtClean="0">
              <a:solidFill>
                <a:schemeClr val="accent4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800" smtClean="0"/>
              <a:t>Mismatch in charset information</a:t>
            </a:r>
            <a:endParaRPr kumimoji="1" lang="ja-JP" altLang="en-US" sz="380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71472" y="3214686"/>
            <a:ext cx="7929618" cy="3046988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0000">
                <a:schemeClr val="tx1">
                  <a:lumMod val="75000"/>
                  <a:lumOff val="25000"/>
                </a:schemeClr>
              </a:gs>
              <a:gs pos="85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en-US" altLang="ja-JP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HTTP/1.1 200 OK</a:t>
            </a:r>
          </a:p>
          <a:p>
            <a:r>
              <a:rPr kumimoji="1" lang="en-US" altLang="ja-JP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Content-Type: </a:t>
            </a:r>
            <a:r>
              <a:rPr kumimoji="1" lang="en-US" altLang="ja-JP" smtClean="0">
                <a:solidFill>
                  <a:srgbClr val="2BE33D"/>
                </a:solidFill>
                <a:latin typeface="ＭＳ ゴシック" pitchFamily="49" charset="-128"/>
                <a:ea typeface="ＭＳ ゴシック" pitchFamily="49" charset="-128"/>
              </a:rPr>
              <a:t>text/html</a:t>
            </a:r>
          </a:p>
          <a:p>
            <a:r>
              <a:rPr lang="en-US" altLang="ja-JP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...</a:t>
            </a:r>
          </a:p>
          <a:p>
            <a:r>
              <a:rPr lang="en-US" altLang="ja-JP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&lt;html&gt;&lt;head&gt;</a:t>
            </a:r>
          </a:p>
          <a:p>
            <a:r>
              <a:rPr lang="en-US" altLang="ja-JP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&lt;meta http-equiv="content-type"</a:t>
            </a:r>
          </a:p>
          <a:p>
            <a:r>
              <a:rPr kumimoji="1" lang="en-US" altLang="ja-JP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  content="</a:t>
            </a:r>
            <a:r>
              <a:rPr kumimoji="1" lang="en-US" altLang="ja-JP" smtClean="0">
                <a:solidFill>
                  <a:srgbClr val="2BE33D"/>
                </a:solidFill>
                <a:latin typeface="ＭＳ ゴシック" pitchFamily="49" charset="-128"/>
                <a:ea typeface="ＭＳ ゴシック" pitchFamily="49" charset="-128"/>
              </a:rPr>
              <a:t>text/html</a:t>
            </a:r>
            <a:r>
              <a:rPr kumimoji="1" lang="en-US" altLang="ja-JP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"&gt;</a:t>
            </a:r>
          </a:p>
          <a:p>
            <a:r>
              <a:rPr lang="en-US" altLang="ja-JP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&lt;/head&gt;&lt;body&gt;</a:t>
            </a:r>
          </a:p>
          <a:p>
            <a:r>
              <a:rPr lang="en-US" altLang="ja-JP" smtClean="0">
                <a:solidFill>
                  <a:srgbClr val="2BE33D"/>
                </a:solidFill>
                <a:latin typeface="ＭＳ ゴシック" pitchFamily="49" charset="-128"/>
                <a:ea typeface="ＭＳ ゴシック" pitchFamily="49" charset="-128"/>
              </a:rPr>
              <a:t>+ADw-script+AD4- alert(1) +ADw-/script+AD4-</a:t>
            </a:r>
            <a:r>
              <a:rPr lang="en-US" altLang="ja-JP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...</a:t>
            </a:r>
            <a:endParaRPr kumimoji="1" lang="ja-JP" altLang="en-US">
              <a:solidFill>
                <a:schemeClr val="bg1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948258"/>
          </a:xfrm>
        </p:spPr>
        <p:txBody>
          <a:bodyPr/>
          <a:lstStyle/>
          <a:p>
            <a:r>
              <a:rPr kumimoji="1" lang="en-US" altLang="ja-JP" sz="3200" smtClean="0">
                <a:latin typeface="Arial Black" pitchFamily="34" charset="0"/>
              </a:rPr>
              <a:t>Unrecognizable charset name for IE</a:t>
            </a:r>
            <a:endParaRPr lang="en-US" altLang="ja-JP" sz="2800" smtClean="0">
              <a:latin typeface="Arial Black" pitchFamily="34" charset="0"/>
            </a:endParaRPr>
          </a:p>
          <a:p>
            <a:r>
              <a:rPr lang="en-US" altLang="ja-JP" sz="32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IE</a:t>
            </a:r>
            <a:r>
              <a:rPr lang="ja-JP" altLang="en-US" sz="32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が解釈できない</a:t>
            </a:r>
            <a:r>
              <a:rPr lang="en-US" altLang="ja-JP" sz="32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charset</a:t>
            </a:r>
            <a:r>
              <a:rPr lang="ja-JP" altLang="en-US" sz="32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名</a:t>
            </a:r>
            <a:endParaRPr lang="en-US" altLang="ja-JP" sz="3200" smtClean="0">
              <a:solidFill>
                <a:schemeClr val="accent4">
                  <a:lumMod val="75000"/>
                </a:schemeClr>
              </a:solidFill>
              <a:latin typeface="+mn-ea"/>
            </a:endParaRPr>
          </a:p>
          <a:p>
            <a:endParaRPr lang="en-US" altLang="ja-JP" sz="3200" smtClean="0">
              <a:solidFill>
                <a:schemeClr val="accent4">
                  <a:lumMod val="75000"/>
                </a:schemeClr>
              </a:solidFill>
              <a:latin typeface="+mn-ea"/>
            </a:endParaRPr>
          </a:p>
          <a:p>
            <a:endParaRPr lang="en-US" altLang="ja-JP" sz="3200" smtClean="0">
              <a:solidFill>
                <a:schemeClr val="accent4">
                  <a:lumMod val="75000"/>
                </a:schemeClr>
              </a:solidFill>
              <a:latin typeface="+mn-ea"/>
            </a:endParaRPr>
          </a:p>
          <a:p>
            <a:endParaRPr lang="en-US" altLang="ja-JP" sz="3200" smtClean="0">
              <a:solidFill>
                <a:schemeClr val="accent4">
                  <a:lumMod val="75000"/>
                </a:schemeClr>
              </a:solidFill>
              <a:latin typeface="+mn-ea"/>
            </a:endParaRPr>
          </a:p>
          <a:p>
            <a:pPr>
              <a:buNone/>
            </a:pPr>
            <a:endParaRPr lang="en-US" altLang="ja-JP" sz="3200" smtClean="0">
              <a:solidFill>
                <a:schemeClr val="accent4">
                  <a:lumMod val="75000"/>
                </a:schemeClr>
              </a:solidFill>
              <a:latin typeface="+mn-ea"/>
            </a:endParaRPr>
          </a:p>
          <a:p>
            <a:r>
              <a:rPr lang="en-US" altLang="ja-JP" sz="2800" smtClean="0">
                <a:latin typeface="Arial Black" pitchFamily="34" charset="0"/>
              </a:rPr>
              <a:t>Typically wrong charset names are:</a:t>
            </a:r>
            <a:br>
              <a:rPr lang="en-US" altLang="ja-JP" sz="2800" smtClean="0">
                <a:latin typeface="Arial Black" pitchFamily="34" charset="0"/>
              </a:rPr>
            </a:br>
            <a:r>
              <a:rPr lang="en-US" altLang="ja-JP" sz="2800" smtClean="0">
                <a:latin typeface="Arial Black" pitchFamily="34" charset="0"/>
              </a:rPr>
              <a:t> CP932 / MS932 / sjis / jis / utf8 ...</a:t>
            </a:r>
          </a:p>
          <a:p>
            <a:pPr lvl="1"/>
            <a:endParaRPr lang="en-US" altLang="ja-JP" sz="2800" smtClean="0">
              <a:latin typeface="Arial Black" pitchFamily="34" charset="0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800" smtClean="0"/>
              <a:t>Mismatch in charset information</a:t>
            </a:r>
            <a:endParaRPr kumimoji="1" lang="ja-JP" altLang="en-US" sz="380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71472" y="3143248"/>
            <a:ext cx="7929618" cy="1938992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0000">
                <a:schemeClr val="tx1">
                  <a:lumMod val="75000"/>
                  <a:lumOff val="25000"/>
                </a:schemeClr>
              </a:gs>
              <a:gs pos="85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ja-JP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&lt;meta http-equiv='content-type'</a:t>
            </a:r>
          </a:p>
          <a:p>
            <a:r>
              <a:rPr lang="en-US" altLang="ja-JP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    content='text/html;</a:t>
            </a:r>
            <a:r>
              <a:rPr lang="en-US" altLang="ja-JP" smtClean="0">
                <a:solidFill>
                  <a:srgbClr val="2BE33D"/>
                </a:solidFill>
                <a:latin typeface="ＭＳ ゴシック" pitchFamily="49" charset="-128"/>
                <a:ea typeface="ＭＳ ゴシック" pitchFamily="49" charset="-128"/>
              </a:rPr>
              <a:t>charset=CP932</a:t>
            </a:r>
            <a:r>
              <a:rPr lang="en-US" altLang="ja-JP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'&gt;</a:t>
            </a:r>
          </a:p>
          <a:p>
            <a:r>
              <a:rPr lang="en-US" altLang="ja-JP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+ADw-script+AD4-</a:t>
            </a:r>
          </a:p>
          <a:p>
            <a:r>
              <a:rPr lang="en-US" altLang="ja-JP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    alert(document.cookie);</a:t>
            </a:r>
          </a:p>
          <a:p>
            <a:r>
              <a:rPr lang="en-US" altLang="ja-JP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+ADw-/script+AD4-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948258"/>
          </a:xfrm>
        </p:spPr>
        <p:txBody>
          <a:bodyPr/>
          <a:lstStyle/>
          <a:p>
            <a:r>
              <a:rPr kumimoji="1" lang="en-US" altLang="ja-JP" sz="3600" smtClean="0">
                <a:latin typeface="Arial Black" pitchFamily="34" charset="0"/>
              </a:rPr>
              <a:t>Unrecognizable charset name for IE</a:t>
            </a:r>
            <a:endParaRPr lang="en-US" altLang="ja-JP" sz="3600" smtClean="0">
              <a:latin typeface="Arial Black" pitchFamily="34" charset="0"/>
            </a:endParaRPr>
          </a:p>
          <a:p>
            <a:pPr lvl="1"/>
            <a:r>
              <a:rPr lang="en-US" altLang="ja-JP" sz="2800" smtClean="0">
                <a:latin typeface="Arial Black" pitchFamily="34" charset="0"/>
              </a:rPr>
              <a:t>Google, Yahoo, IBM ...</a:t>
            </a:r>
          </a:p>
          <a:p>
            <a:pPr lvl="1"/>
            <a:endParaRPr lang="en-US" altLang="ja-JP" sz="2800" smtClean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  <a:p>
            <a:pPr lvl="1"/>
            <a:endParaRPr lang="en-US" altLang="ja-JP" sz="2800" smtClean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  <a:p>
            <a:pPr lvl="1">
              <a:buNone/>
            </a:pPr>
            <a:endParaRPr lang="en-US" altLang="ja-JP" sz="2800" smtClean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  <a:p>
            <a:r>
              <a:rPr lang="en-US" altLang="ja-JP" sz="3200" smtClean="0">
                <a:latin typeface="Arial Black" pitchFamily="34" charset="0"/>
              </a:rPr>
              <a:t>IE doesn't recognize </a:t>
            </a:r>
            <a:br>
              <a:rPr lang="en-US" altLang="ja-JP" sz="3200" smtClean="0">
                <a:latin typeface="Arial Black" pitchFamily="34" charset="0"/>
              </a:rPr>
            </a:br>
            <a:r>
              <a:rPr lang="en-US" altLang="ja-JP" sz="3200" smtClean="0">
                <a:latin typeface="Arial Black" pitchFamily="34" charset="0"/>
              </a:rPr>
              <a:t>"CP932", "CP950", "EUC"  for charset name</a:t>
            </a:r>
            <a:endParaRPr lang="en-US" altLang="ja-JP" sz="3600" smtClean="0">
              <a:latin typeface="+mn-ea"/>
            </a:endParaRPr>
          </a:p>
          <a:p>
            <a:endParaRPr lang="en-US" altLang="ja-JP" sz="3200" smtClean="0">
              <a:solidFill>
                <a:schemeClr val="accent4">
                  <a:lumMod val="75000"/>
                </a:schemeClr>
              </a:solidFill>
              <a:latin typeface="+mn-ea"/>
            </a:endParaRPr>
          </a:p>
          <a:p>
            <a:pPr>
              <a:buNone/>
            </a:pPr>
            <a:endParaRPr lang="en-US" altLang="ja-JP" sz="3200" smtClean="0">
              <a:solidFill>
                <a:schemeClr val="accent4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800" smtClean="0"/>
              <a:t>Mismatch in charset information</a:t>
            </a:r>
            <a:endParaRPr kumimoji="1" lang="ja-JP" altLang="en-US" sz="380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71472" y="3143248"/>
            <a:ext cx="7929618" cy="1200329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0000">
                <a:schemeClr val="tx1">
                  <a:lumMod val="75000"/>
                  <a:lumOff val="25000"/>
                </a:schemeClr>
              </a:gs>
              <a:gs pos="85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ja-JP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http://www.google.com/search?</a:t>
            </a:r>
            <a:r>
              <a:rPr lang="en-US" altLang="ja-JP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oe=CP932</a:t>
            </a:r>
            <a:r>
              <a:rPr lang="en-US" altLang="ja-JP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&amp;q=</a:t>
            </a:r>
            <a:r>
              <a:rPr lang="en-US" altLang="ja-JP" smtClean="0">
                <a:solidFill>
                  <a:srgbClr val="2BE33D"/>
                </a:solidFill>
                <a:latin typeface="ＭＳ ゴシック" pitchFamily="49" charset="-128"/>
                <a:ea typeface="ＭＳ ゴシック" pitchFamily="49" charset="-128"/>
              </a:rPr>
              <a:t>%2bADw-</a:t>
            </a:r>
            <a:r>
              <a:rPr lang="en-US" altLang="ja-JP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...</a:t>
            </a:r>
          </a:p>
          <a:p>
            <a:r>
              <a:rPr lang="en-US" altLang="ja-JP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http</a:t>
            </a:r>
            <a:r>
              <a:rPr lang="en-US" altLang="ja-JP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://</a:t>
            </a:r>
            <a:r>
              <a:rPr lang="en-US" altLang="ja-JP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www.google.com/search?</a:t>
            </a:r>
            <a:r>
              <a:rPr lang="en-US" altLang="ja-JP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oe=CP950</a:t>
            </a:r>
            <a:r>
              <a:rPr lang="en-US" altLang="ja-JP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&amp;q</a:t>
            </a:r>
            <a:r>
              <a:rPr lang="en-US" altLang="ja-JP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=</a:t>
            </a:r>
            <a:r>
              <a:rPr lang="en-US" altLang="ja-JP" smtClean="0">
                <a:solidFill>
                  <a:srgbClr val="2BE33D"/>
                </a:solidFill>
                <a:latin typeface="ＭＳ ゴシック" pitchFamily="49" charset="-128"/>
                <a:ea typeface="ＭＳ ゴシック" pitchFamily="49" charset="-128"/>
              </a:rPr>
              <a:t>%</a:t>
            </a:r>
            <a:r>
              <a:rPr lang="en-US" altLang="ja-JP" smtClean="0">
                <a:solidFill>
                  <a:srgbClr val="2BE33D"/>
                </a:solidFill>
                <a:latin typeface="ＭＳ ゴシック" pitchFamily="49" charset="-128"/>
                <a:ea typeface="ＭＳ ゴシック" pitchFamily="49" charset="-128"/>
              </a:rPr>
              <a:t>2bADw-</a:t>
            </a:r>
            <a:r>
              <a:rPr lang="en-US" altLang="ja-JP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...</a:t>
            </a:r>
          </a:p>
          <a:p>
            <a:r>
              <a:rPr lang="en-US" altLang="ja-JP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http</a:t>
            </a:r>
            <a:r>
              <a:rPr lang="en-US" altLang="ja-JP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://</a:t>
            </a:r>
            <a:r>
              <a:rPr lang="en-US" altLang="ja-JP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search.yahoo.com/search?</a:t>
            </a:r>
            <a:r>
              <a:rPr lang="en-US" altLang="ja-JP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eo=EUC</a:t>
            </a:r>
            <a:r>
              <a:rPr lang="en-US" altLang="ja-JP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&amp;p=</a:t>
            </a:r>
            <a:r>
              <a:rPr lang="en-US" altLang="ja-JP" smtClean="0">
                <a:solidFill>
                  <a:srgbClr val="2BE33D"/>
                </a:solidFill>
                <a:latin typeface="ＭＳ ゴシック" pitchFamily="49" charset="-128"/>
                <a:ea typeface="ＭＳ ゴシック" pitchFamily="49" charset="-128"/>
              </a:rPr>
              <a:t>%2bADw-</a:t>
            </a:r>
            <a:r>
              <a:rPr lang="en-US" altLang="ja-JP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...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3200" smtClean="0">
                <a:latin typeface="Arial Black" pitchFamily="34" charset="0"/>
              </a:rPr>
              <a:t>Inject fake &lt;meta&gt; before original it.</a:t>
            </a:r>
            <a:endParaRPr lang="en-US" altLang="ja-JP" sz="2800" smtClean="0">
              <a:latin typeface="Arial Black" pitchFamily="34" charset="0"/>
            </a:endParaRPr>
          </a:p>
          <a:p>
            <a:r>
              <a:rPr lang="ja-JP" altLang="en-US" sz="32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本来の</a:t>
            </a:r>
            <a:r>
              <a:rPr lang="en-US" altLang="ja-JP" sz="32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&lt;meta&gt;</a:t>
            </a:r>
            <a:r>
              <a:rPr lang="ja-JP" altLang="en-US" sz="32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より前に偽の</a:t>
            </a:r>
            <a:r>
              <a:rPr lang="en-US" altLang="ja-JP" sz="32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&lt;meta&gt;</a:t>
            </a:r>
            <a:r>
              <a:rPr lang="ja-JP" altLang="en-US" sz="32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を注入</a:t>
            </a:r>
            <a:endParaRPr lang="en-US" altLang="ja-JP" sz="2800" smtClean="0">
              <a:latin typeface="Arial Black" pitchFamily="34" charset="0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800" smtClean="0"/>
              <a:t>Mismatch in charset information</a:t>
            </a:r>
            <a:endParaRPr kumimoji="1" lang="ja-JP" altLang="en-US" sz="380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71472" y="3143248"/>
            <a:ext cx="8358246" cy="2308324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0000">
                <a:schemeClr val="tx1">
                  <a:lumMod val="75000"/>
                  <a:lumOff val="25000"/>
                </a:schemeClr>
              </a:gs>
              <a:gs pos="85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ja-JP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&lt;title&gt;</a:t>
            </a:r>
            <a:r>
              <a:rPr lang="en-US" altLang="ja-JP" smtClean="0">
                <a:solidFill>
                  <a:srgbClr val="2BE33D"/>
                </a:solidFill>
                <a:latin typeface="ＭＳ ゴシック" pitchFamily="49" charset="-128"/>
                <a:ea typeface="ＭＳ ゴシック" pitchFamily="49" charset="-128"/>
              </a:rPr>
              <a:t>+ADw-/title+AD4-</a:t>
            </a:r>
          </a:p>
          <a:p>
            <a:r>
              <a:rPr lang="en-US" altLang="ja-JP" smtClean="0">
                <a:solidFill>
                  <a:srgbClr val="2BE33D"/>
                </a:solidFill>
                <a:latin typeface="ＭＳ ゴシック" pitchFamily="49" charset="-128"/>
                <a:ea typeface="ＭＳ ゴシック" pitchFamily="49" charset="-128"/>
              </a:rPr>
              <a:t> +ADw-meta http-equiv+AD0-'content-type'</a:t>
            </a:r>
          </a:p>
          <a:p>
            <a:r>
              <a:rPr lang="en-US" altLang="ja-JP" smtClean="0">
                <a:solidFill>
                  <a:srgbClr val="2BE33D"/>
                </a:solidFill>
                <a:latin typeface="ＭＳ ゴシック" pitchFamily="49" charset="-128"/>
                <a:ea typeface="ＭＳ ゴシック" pitchFamily="49" charset="-128"/>
              </a:rPr>
              <a:t> content+AD0-'text/html+ADs-charset+AD0-utf-7'+AD4-</a:t>
            </a:r>
          </a:p>
          <a:p>
            <a:r>
              <a:rPr lang="en-US" altLang="ja-JP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&lt;/title&gt;</a:t>
            </a:r>
          </a:p>
          <a:p>
            <a:r>
              <a:rPr lang="en-US" altLang="ja-JP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&lt;meta http-equiv='content-type'</a:t>
            </a:r>
          </a:p>
          <a:p>
            <a:r>
              <a:rPr lang="en-US" altLang="ja-JP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  content='text/html;charset=</a:t>
            </a:r>
            <a:r>
              <a:rPr lang="en-US" altLang="ja-JP" smtClean="0">
                <a:solidFill>
                  <a:srgbClr val="2BE33D"/>
                </a:solidFill>
                <a:latin typeface="ＭＳ ゴシック" pitchFamily="49" charset="-128"/>
                <a:ea typeface="ＭＳ ゴシック" pitchFamily="49" charset="-128"/>
              </a:rPr>
              <a:t>euc-jp</a:t>
            </a:r>
            <a:r>
              <a:rPr lang="en-US" altLang="ja-JP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'&gt;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457200" y="1357298"/>
            <a:ext cx="8329642" cy="4525962"/>
          </a:xfrm>
        </p:spPr>
        <p:txBody>
          <a:bodyPr/>
          <a:lstStyle/>
          <a:p>
            <a:r>
              <a:rPr lang="en-US" altLang="ja-JP" sz="3200" smtClean="0">
                <a:latin typeface="Arial Black" pitchFamily="34" charset="0"/>
              </a:rPr>
              <a:t>Combination of UTF-7 with Ignoring Content-Type of IE.</a:t>
            </a:r>
            <a:endParaRPr lang="en-US" altLang="ja-JP" sz="2800" smtClean="0">
              <a:latin typeface="Arial Black" pitchFamily="34" charset="0"/>
            </a:endParaRPr>
          </a:p>
          <a:p>
            <a:endParaRPr lang="en-US" altLang="ja-JP" sz="2800" smtClean="0">
              <a:latin typeface="Arial Black" pitchFamily="34" charset="0"/>
            </a:endParaRPr>
          </a:p>
          <a:p>
            <a:endParaRPr lang="en-US" altLang="ja-JP" sz="2800" smtClean="0">
              <a:latin typeface="Arial Black" pitchFamily="34" charset="0"/>
            </a:endParaRPr>
          </a:p>
          <a:p>
            <a:endParaRPr lang="en-US" altLang="ja-JP" sz="2800" smtClean="0">
              <a:latin typeface="Arial Black" pitchFamily="34" charset="0"/>
            </a:endParaRPr>
          </a:p>
          <a:p>
            <a:endParaRPr lang="en-US" altLang="ja-JP" sz="2800" smtClean="0">
              <a:latin typeface="Arial Black" pitchFamily="34" charset="0"/>
            </a:endParaRPr>
          </a:p>
          <a:p>
            <a:pPr>
              <a:buNone/>
            </a:pPr>
            <a:endParaRPr lang="en-US" altLang="ja-JP" sz="2800" smtClean="0">
              <a:latin typeface="Arial Black" pitchFamily="34" charset="0"/>
            </a:endParaRPr>
          </a:p>
          <a:p>
            <a:r>
              <a:rPr lang="en-US" altLang="ja-JP" sz="2800" smtClean="0">
                <a:latin typeface="Arial Black" pitchFamily="34" charset="0"/>
              </a:rPr>
              <a:t>IE6 doesn't support "application/atom+xml" for Content-Type. </a:t>
            </a:r>
            <a:r>
              <a:rPr lang="en-US" altLang="ja-JP" sz="2800" smtClean="0">
                <a:latin typeface="Arial Black" pitchFamily="34" charset="0"/>
              </a:rPr>
              <a:t>Determine as UTF-7 HTML by content.</a:t>
            </a:r>
            <a:endParaRPr lang="en-US" altLang="ja-JP" sz="2800" smtClean="0">
              <a:latin typeface="Arial Black" pitchFamily="34" charset="0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800" smtClean="0"/>
              <a:t>Mismatch in charset information</a:t>
            </a:r>
            <a:endParaRPr kumimoji="1" lang="ja-JP" altLang="en-US" sz="380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71472" y="2428868"/>
            <a:ext cx="8358246" cy="1938992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0000">
                <a:schemeClr val="tx1">
                  <a:lumMod val="75000"/>
                  <a:lumOff val="25000"/>
                </a:schemeClr>
              </a:gs>
              <a:gs pos="85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ja-JP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HTTP/1.1 200 OK</a:t>
            </a:r>
          </a:p>
          <a:p>
            <a:r>
              <a:rPr lang="en-US" altLang="ja-JP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Content-Type</a:t>
            </a:r>
            <a:r>
              <a:rPr lang="en-US" altLang="ja-JP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: </a:t>
            </a:r>
            <a:r>
              <a:rPr lang="en-US" altLang="ja-JP" smtClean="0">
                <a:solidFill>
                  <a:srgbClr val="2BE33D"/>
                </a:solidFill>
                <a:latin typeface="ＭＳ ゴシック" pitchFamily="49" charset="-128"/>
                <a:ea typeface="ＭＳ ゴシック" pitchFamily="49" charset="-128"/>
              </a:rPr>
              <a:t>application/atom+xml</a:t>
            </a:r>
          </a:p>
          <a:p>
            <a:endParaRPr lang="en-US" altLang="ja-JP" smtClean="0">
              <a:solidFill>
                <a:schemeClr val="bg1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r>
              <a:rPr lang="en-US" altLang="ja-JP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&lt;?xml version='1.0' encoding=</a:t>
            </a:r>
            <a:r>
              <a:rPr lang="en-US" altLang="ja-JP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'utf-8</a:t>
            </a:r>
            <a:r>
              <a:rPr lang="en-US" altLang="ja-JP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'?&gt;...</a:t>
            </a:r>
          </a:p>
          <a:p>
            <a:r>
              <a:rPr lang="en-US" altLang="ja-JP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&lt;title&gt;Search: </a:t>
            </a:r>
            <a:r>
              <a:rPr lang="en-US" altLang="ja-JP" smtClean="0">
                <a:solidFill>
                  <a:srgbClr val="2BE33D"/>
                </a:solidFill>
                <a:latin typeface="ＭＳ ゴシック" pitchFamily="49" charset="-128"/>
                <a:ea typeface="ＭＳ ゴシック" pitchFamily="49" charset="-128"/>
              </a:rPr>
              <a:t>+ADw-/title+AD4- +ADw-script+AD4-</a:t>
            </a:r>
            <a:r>
              <a:rPr lang="en-US" altLang="ja-JP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...</a:t>
            </a:r>
            <a:endParaRPr lang="en-US" altLang="ja-JP" smtClean="0">
              <a:solidFill>
                <a:schemeClr val="bg1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929322" y="2786058"/>
            <a:ext cx="1500198" cy="500066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857884" y="2357430"/>
            <a:ext cx="1714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 charset</a:t>
            </a:r>
            <a:endParaRPr kumimoji="1" lang="ja-JP" altLang="en-US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525962"/>
          </a:xfrm>
        </p:spPr>
        <p:txBody>
          <a:bodyPr/>
          <a:lstStyle/>
          <a:p>
            <a:r>
              <a:rPr lang="en-US" altLang="ja-JP" sz="3400" smtClean="0">
                <a:latin typeface="Arial Black" pitchFamily="34" charset="0"/>
              </a:rPr>
              <a:t>Countermeasure</a:t>
            </a:r>
            <a:r>
              <a:rPr lang="ja-JP" altLang="en-US" sz="3400" smtClean="0">
                <a:latin typeface="Arial Black" pitchFamily="34" charset="0"/>
              </a:rPr>
              <a:t> </a:t>
            </a:r>
            <a:r>
              <a:rPr lang="en-US" altLang="ja-JP" sz="3400" smtClean="0">
                <a:latin typeface="Arial Black" pitchFamily="34" charset="0"/>
              </a:rPr>
              <a:t>for </a:t>
            </a:r>
            <a:r>
              <a:rPr lang="en-US" altLang="ja-JP" sz="3400" smtClean="0">
                <a:latin typeface="Arial Black" pitchFamily="34" charset="0"/>
              </a:rPr>
              <a:t>UTF-7 XSS</a:t>
            </a:r>
            <a:r>
              <a:rPr lang="en-US" altLang="ja-JP" sz="3400" smtClean="0">
                <a:latin typeface="Arial Black" pitchFamily="34" charset="0"/>
              </a:rPr>
              <a:t>:</a:t>
            </a:r>
          </a:p>
          <a:p>
            <a:pPr lvl="1"/>
            <a:r>
              <a:rPr lang="en-US" altLang="ja-JP" sz="2800" smtClean="0">
                <a:latin typeface="Arial Black" pitchFamily="34" charset="0"/>
              </a:rPr>
              <a:t>Specify charset cleary at HTTP response header.</a:t>
            </a:r>
          </a:p>
          <a:p>
            <a:pPr lvl="1"/>
            <a:r>
              <a:rPr lang="en-US" altLang="ja-JP" sz="2800" smtClean="0">
                <a:latin typeface="Arial Black" pitchFamily="34" charset="0"/>
              </a:rPr>
              <a:t>Specify recognizable charset name by browser.</a:t>
            </a:r>
            <a:endParaRPr lang="en-US" altLang="ja-JP" sz="3200" smtClean="0">
              <a:latin typeface="Arial Black" pitchFamily="34" charset="0"/>
            </a:endParaRPr>
          </a:p>
          <a:p>
            <a:pPr lvl="1"/>
            <a:r>
              <a:rPr lang="en-US" altLang="ja-JP" sz="2800" smtClean="0">
                <a:latin typeface="Arial Black" pitchFamily="34" charset="0"/>
              </a:rPr>
              <a:t>Don't place the text attacker can control before "&lt;meta&gt;" .</a:t>
            </a:r>
          </a:p>
          <a:p>
            <a:pPr lvl="1"/>
            <a:r>
              <a:rPr lang="en-US" altLang="ja-JP" sz="2800" smtClean="0">
                <a:solidFill>
                  <a:schemeClr val="accent4">
                    <a:lumMod val="75000"/>
                  </a:schemeClr>
                </a:solidFill>
              </a:rPr>
              <a:t>charset</a:t>
            </a:r>
            <a:r>
              <a:rPr lang="ja-JP" altLang="en-US" sz="28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を</a:t>
            </a:r>
            <a:r>
              <a:rPr lang="en-US" altLang="ja-JP" sz="2800" smtClean="0">
                <a:solidFill>
                  <a:schemeClr val="accent4">
                    <a:lumMod val="75000"/>
                  </a:schemeClr>
                </a:solidFill>
              </a:rPr>
              <a:t>HTTP</a:t>
            </a:r>
            <a:r>
              <a:rPr lang="ja-JP" altLang="en-US" sz="28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レスポンスヘッダで明記する</a:t>
            </a:r>
            <a:endParaRPr lang="en-US" altLang="ja-JP" sz="2800" smtClean="0">
              <a:solidFill>
                <a:schemeClr val="accent4">
                  <a:lumMod val="75000"/>
                </a:schemeClr>
              </a:solidFill>
              <a:latin typeface="+mn-ea"/>
            </a:endParaRPr>
          </a:p>
          <a:p>
            <a:pPr lvl="1"/>
            <a:r>
              <a:rPr lang="ja-JP" altLang="en-US" sz="28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ブラウザが理解できる</a:t>
            </a:r>
            <a:r>
              <a:rPr lang="en-US" altLang="ja-JP" sz="2800" smtClean="0">
                <a:solidFill>
                  <a:schemeClr val="accent4">
                    <a:lumMod val="75000"/>
                  </a:schemeClr>
                </a:solidFill>
              </a:rPr>
              <a:t>charset</a:t>
            </a:r>
            <a:r>
              <a:rPr lang="ja-JP" altLang="en-US" sz="28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名とする</a:t>
            </a:r>
            <a:endParaRPr lang="en-US" altLang="ja-JP" sz="2800" smtClean="0">
              <a:solidFill>
                <a:schemeClr val="accent4">
                  <a:lumMod val="75000"/>
                </a:schemeClr>
              </a:solidFill>
              <a:latin typeface="+mn-ea"/>
            </a:endParaRPr>
          </a:p>
          <a:p>
            <a:pPr lvl="1"/>
            <a:r>
              <a:rPr lang="en-US" altLang="ja-JP" sz="2800" smtClean="0">
                <a:solidFill>
                  <a:schemeClr val="accent4">
                    <a:lumMod val="75000"/>
                  </a:schemeClr>
                </a:solidFill>
              </a:rPr>
              <a:t>&lt;meta&gt;</a:t>
            </a:r>
            <a:r>
              <a:rPr lang="ja-JP" altLang="en-US" sz="28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より前に攻撃者がコントロールできる文字列を置かない</a:t>
            </a:r>
            <a:endParaRPr lang="en-US" altLang="ja-JP" sz="2800" smtClean="0">
              <a:solidFill>
                <a:schemeClr val="accent4">
                  <a:lumMod val="75000"/>
                </a:schemeClr>
              </a:solidFill>
              <a:latin typeface="+mn-ea"/>
            </a:endParaRPr>
          </a:p>
          <a:p>
            <a:pPr lvl="1"/>
            <a:endParaRPr lang="en-US" altLang="ja-JP" sz="3200" smtClean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  <a:p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800" smtClean="0"/>
              <a:t>Mismatch in charset information</a:t>
            </a:r>
            <a:endParaRPr kumimoji="1" lang="ja-JP" altLang="en-US" sz="38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3200" smtClean="0">
                <a:latin typeface="Arial Black" pitchFamily="34" charset="0"/>
              </a:rPr>
              <a:t>UTF-7 issues affect not only </a:t>
            </a:r>
            <a:r>
              <a:rPr lang="en-US" altLang="ja-JP" sz="3200" smtClean="0">
                <a:latin typeface="Arial Black" pitchFamily="34" charset="0"/>
              </a:rPr>
              <a:t>IE and XSS, </a:t>
            </a:r>
            <a:r>
              <a:rPr lang="en-US" altLang="ja-JP" sz="3200" smtClean="0">
                <a:latin typeface="Arial Black" pitchFamily="34" charset="0"/>
              </a:rPr>
              <a:t>but also other browsers.</a:t>
            </a:r>
          </a:p>
          <a:p>
            <a:endParaRPr lang="en-US" altLang="ja-JP" sz="3200" smtClean="0">
              <a:latin typeface="Arial Black" pitchFamily="34" charset="0"/>
            </a:endParaRPr>
          </a:p>
          <a:p>
            <a:r>
              <a:rPr kumimoji="1" lang="en-US" altLang="ja-JP" sz="3200" smtClean="0">
                <a:solidFill>
                  <a:schemeClr val="accent4">
                    <a:lumMod val="75000"/>
                  </a:schemeClr>
                </a:solidFill>
              </a:rPr>
              <a:t>UTF-7</a:t>
            </a:r>
            <a:r>
              <a:rPr kumimoji="1" lang="ja-JP" altLang="en-US" sz="320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の問題は</a:t>
            </a:r>
            <a:r>
              <a:rPr kumimoji="1" lang="en-US" altLang="ja-JP" sz="3200" smtClean="0">
                <a:solidFill>
                  <a:schemeClr val="accent4">
                    <a:lumMod val="75000"/>
                  </a:schemeClr>
                </a:solidFill>
              </a:rPr>
              <a:t>IE</a:t>
            </a:r>
            <a:r>
              <a:rPr kumimoji="1" lang="ja-JP" altLang="en-US" sz="320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での</a:t>
            </a:r>
            <a:r>
              <a:rPr kumimoji="1" lang="en-US" altLang="ja-JP" sz="3200" smtClean="0">
                <a:solidFill>
                  <a:schemeClr val="accent4">
                    <a:lumMod val="75000"/>
                  </a:schemeClr>
                </a:solidFill>
              </a:rPr>
              <a:t>XSS</a:t>
            </a:r>
            <a:r>
              <a:rPr kumimoji="1" lang="ja-JP" altLang="en-US" sz="320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だけで</a:t>
            </a:r>
            <a:r>
              <a:rPr kumimoji="1" lang="ja-JP" altLang="en-US" sz="320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なく他のブラウザにも影響</a:t>
            </a:r>
            <a:endParaRPr kumimoji="1" lang="en-US" altLang="ja-JP" sz="3200" smtClean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800" smtClean="0"/>
              <a:t>Mismatch in charset information</a:t>
            </a:r>
            <a:endParaRPr kumimoji="1" lang="ja-JP" altLang="en-US" sz="38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428596" y="1214422"/>
            <a:ext cx="8501122" cy="4525962"/>
          </a:xfrm>
        </p:spPr>
        <p:txBody>
          <a:bodyPr/>
          <a:lstStyle/>
          <a:p>
            <a:r>
              <a:rPr lang="en-US" altLang="ja-JP" sz="2800" smtClean="0">
                <a:latin typeface="Arial Black" pitchFamily="34" charset="0"/>
              </a:rPr>
              <a:t>Yet Another JSON Hijacking with UTF-7</a:t>
            </a:r>
          </a:p>
          <a:p>
            <a:pPr lvl="1"/>
            <a:r>
              <a:rPr lang="en-US" altLang="ja-JP" sz="2800" smtClean="0">
                <a:latin typeface="Arial Black" pitchFamily="34" charset="0"/>
              </a:rPr>
              <a:t>If no charset is specified in HTTP response header</a:t>
            </a:r>
          </a:p>
          <a:p>
            <a:pPr lvl="1"/>
            <a:r>
              <a:rPr lang="en-US" altLang="ja-JP" sz="2800" smtClean="0">
                <a:latin typeface="Arial Black" pitchFamily="34" charset="0"/>
              </a:rPr>
              <a:t>If attacker can control a part of JSON string</a:t>
            </a:r>
          </a:p>
          <a:p>
            <a:r>
              <a:rPr lang="en-US" altLang="ja-JP" sz="2800" smtClean="0">
                <a:latin typeface="Arial Black" pitchFamily="34" charset="0"/>
              </a:rPr>
              <a:t>Attacker can handle inside data of the JSON</a:t>
            </a:r>
          </a:p>
          <a:p>
            <a:r>
              <a:rPr kumimoji="1" lang="en-US" altLang="ja-JP" sz="2800" smtClean="0">
                <a:solidFill>
                  <a:schemeClr val="accent4">
                    <a:lumMod val="75000"/>
                  </a:schemeClr>
                </a:solidFill>
              </a:rPr>
              <a:t>UTF-7</a:t>
            </a:r>
            <a:r>
              <a:rPr kumimoji="1" lang="ja-JP" altLang="en-US" sz="280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を使った</a:t>
            </a:r>
            <a:r>
              <a:rPr kumimoji="1" lang="en-US" altLang="ja-JP" sz="2800" smtClean="0">
                <a:solidFill>
                  <a:schemeClr val="accent4">
                    <a:lumMod val="75000"/>
                  </a:schemeClr>
                </a:solidFill>
              </a:rPr>
              <a:t>JSON Hijacking</a:t>
            </a:r>
          </a:p>
          <a:p>
            <a:pPr lvl="1"/>
            <a:r>
              <a:rPr lang="en-US" altLang="ja-JP" sz="2800" smtClean="0">
                <a:solidFill>
                  <a:schemeClr val="accent4">
                    <a:lumMod val="75000"/>
                  </a:schemeClr>
                </a:solidFill>
              </a:rPr>
              <a:t>HTTP</a:t>
            </a:r>
            <a:r>
              <a:rPr lang="ja-JP" altLang="en-US" sz="280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レスポンスヘッダに</a:t>
            </a:r>
            <a:r>
              <a:rPr lang="en-US" altLang="ja-JP" sz="2800" smtClean="0">
                <a:solidFill>
                  <a:schemeClr val="accent4">
                    <a:lumMod val="75000"/>
                  </a:schemeClr>
                </a:solidFill>
              </a:rPr>
              <a:t>charset</a:t>
            </a:r>
            <a:r>
              <a:rPr lang="ja-JP" altLang="en-US" sz="280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がない</a:t>
            </a:r>
            <a:endParaRPr lang="en-US" altLang="ja-JP" sz="2800" smtClean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  <a:p>
            <a:pPr lvl="1"/>
            <a:r>
              <a:rPr kumimoji="1" lang="ja-JP" altLang="en-US" sz="280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攻撃者が</a:t>
            </a:r>
            <a:r>
              <a:rPr kumimoji="1" lang="en-US" altLang="ja-JP" sz="2800" smtClean="0">
                <a:solidFill>
                  <a:schemeClr val="accent4">
                    <a:lumMod val="75000"/>
                  </a:schemeClr>
                </a:solidFill>
              </a:rPr>
              <a:t>JSON</a:t>
            </a:r>
            <a:r>
              <a:rPr kumimoji="1" lang="ja-JP" altLang="en-US" sz="280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の一部をコントロール可能</a:t>
            </a:r>
            <a:endParaRPr kumimoji="1" lang="en-US" altLang="ja-JP" sz="2800" smtClean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  <a:p>
            <a:r>
              <a:rPr lang="en-US" altLang="ja-JP" sz="2800" smtClean="0">
                <a:solidFill>
                  <a:schemeClr val="accent4">
                    <a:lumMod val="75000"/>
                  </a:schemeClr>
                </a:solidFill>
              </a:rPr>
              <a:t>JSON</a:t>
            </a:r>
            <a:r>
              <a:rPr lang="ja-JP" altLang="en-US" sz="280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内のデータを操作可能</a:t>
            </a:r>
            <a:endParaRPr kumimoji="1" lang="en-US" altLang="ja-JP" sz="2800" smtClean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  <a:p>
            <a:endParaRPr kumimoji="1" lang="en-US" altLang="ja-JP" sz="3200" smtClean="0">
              <a:latin typeface="Arial Black" pitchFamily="34" charset="0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800" smtClean="0"/>
              <a:t>Mismatch in charset information</a:t>
            </a:r>
            <a:endParaRPr kumimoji="1" lang="ja-JP" altLang="en-US" sz="38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4525962"/>
          </a:xfrm>
        </p:spPr>
        <p:txBody>
          <a:bodyPr/>
          <a:lstStyle/>
          <a:p>
            <a:r>
              <a:rPr kumimoji="1" lang="en-US" altLang="ja-JP" smtClean="0">
                <a:latin typeface="Arial Black" pitchFamily="34" charset="0"/>
              </a:rPr>
              <a:t>JSON Hijacking with UTF-7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800" smtClean="0"/>
              <a:t>Mismatch in charset information</a:t>
            </a:r>
            <a:endParaRPr kumimoji="1" lang="ja-JP" altLang="en-US" sz="380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85720" y="2214554"/>
            <a:ext cx="8715436" cy="3170099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0000">
                <a:schemeClr val="tx1">
                  <a:lumMod val="75000"/>
                  <a:lumOff val="25000"/>
                </a:schemeClr>
              </a:gs>
              <a:gs pos="85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ja-JP" sz="200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[</a:t>
            </a:r>
          </a:p>
          <a:p>
            <a:r>
              <a:rPr lang="en-US" altLang="ja-JP" sz="200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  {</a:t>
            </a:r>
          </a:p>
          <a:p>
            <a:r>
              <a:rPr lang="en-US" altLang="ja-JP" sz="200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	"name" : "</a:t>
            </a:r>
            <a:r>
              <a:rPr lang="en-US" altLang="ja-JP" sz="2000" smtClean="0">
                <a:solidFill>
                  <a:srgbClr val="FFFF00"/>
                </a:solidFill>
                <a:latin typeface="ＭＳ ゴシック" pitchFamily="49" charset="-128"/>
                <a:ea typeface="ＭＳ ゴシック" pitchFamily="49" charset="-128"/>
              </a:rPr>
              <a:t>abc+MPv/fwAiAH0AXQA7-var t+AD0AWwB7ACIAIg-:+ACI-</a:t>
            </a:r>
            <a:r>
              <a:rPr lang="en-US" altLang="ja-JP" sz="200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",</a:t>
            </a:r>
          </a:p>
          <a:p>
            <a:r>
              <a:rPr lang="en-US" altLang="ja-JP" sz="200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	"mail" : "hasegawa@utf-8.jp"</a:t>
            </a:r>
          </a:p>
          <a:p>
            <a:r>
              <a:rPr lang="en-US" altLang="ja-JP" sz="200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  },</a:t>
            </a:r>
          </a:p>
          <a:p>
            <a:r>
              <a:rPr lang="en-US" altLang="ja-JP" sz="200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  {</a:t>
            </a:r>
          </a:p>
          <a:p>
            <a:r>
              <a:rPr lang="en-US" altLang="ja-JP" sz="200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    "name" : "Kanatoko",</a:t>
            </a:r>
          </a:p>
          <a:p>
            <a:r>
              <a:rPr lang="en-US" altLang="ja-JP" sz="200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    "mail" : "anvil@example.com"</a:t>
            </a:r>
          </a:p>
          <a:p>
            <a:r>
              <a:rPr lang="en-US" altLang="ja-JP" sz="200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  }</a:t>
            </a:r>
          </a:p>
          <a:p>
            <a:r>
              <a:rPr lang="en-US" altLang="ja-JP" sz="200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]</a:t>
            </a:r>
          </a:p>
        </p:txBody>
      </p:sp>
      <p:cxnSp>
        <p:nvCxnSpPr>
          <p:cNvPr id="6" name="直線コネクタ 5"/>
          <p:cNvCxnSpPr/>
          <p:nvPr/>
        </p:nvCxnSpPr>
        <p:spPr>
          <a:xfrm>
            <a:off x="2428860" y="3189285"/>
            <a:ext cx="6143668" cy="1588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285720" y="1785926"/>
            <a:ext cx="742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mtClean="0">
                <a:latin typeface="Arial" pitchFamily="34" charset="0"/>
                <a:cs typeface="Arial" pitchFamily="34" charset="0"/>
              </a:rPr>
              <a:t>JSON for target: http://example.com/target.json</a:t>
            </a:r>
            <a:endParaRPr kumimoji="1"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429256" y="3214686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Injected by the attacker</a:t>
            </a:r>
            <a:endParaRPr kumimoji="1" lang="ja-JP" altLang="en-US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500166" y="5357826"/>
            <a:ext cx="742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mtClean="0">
                <a:latin typeface="Arial" pitchFamily="34" charset="0"/>
                <a:cs typeface="Arial" pitchFamily="34" charset="0"/>
              </a:rPr>
              <a:t>No charset in HTTP response header</a:t>
            </a:r>
            <a:endParaRPr kumimoji="1"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500694" y="5929330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320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This means...</a:t>
            </a:r>
            <a:endParaRPr kumimoji="1" lang="ja-JP" altLang="en-US" sz="3200">
              <a:solidFill>
                <a:srgbClr val="FF0000"/>
              </a:solidFill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4525962"/>
          </a:xfrm>
        </p:spPr>
        <p:txBody>
          <a:bodyPr/>
          <a:lstStyle/>
          <a:p>
            <a:r>
              <a:rPr kumimoji="1" lang="en-US" altLang="ja-JP" smtClean="0">
                <a:latin typeface="Arial Black" pitchFamily="34" charset="0"/>
              </a:rPr>
              <a:t>JSON Hijacking with UTF-7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800" smtClean="0"/>
              <a:t>Mismatch in charset information</a:t>
            </a:r>
            <a:endParaRPr kumimoji="1" lang="ja-JP" altLang="en-US" sz="380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85720" y="2214554"/>
            <a:ext cx="8643998" cy="3170099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0000">
                <a:schemeClr val="tx1">
                  <a:lumMod val="75000"/>
                  <a:lumOff val="25000"/>
                </a:schemeClr>
              </a:gs>
              <a:gs pos="85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ja-JP" sz="200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[</a:t>
            </a:r>
          </a:p>
          <a:p>
            <a:r>
              <a:rPr lang="en-US" altLang="ja-JP" sz="200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  {</a:t>
            </a:r>
          </a:p>
          <a:p>
            <a:r>
              <a:rPr lang="en-US" altLang="ja-JP" sz="200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	"name" : "</a:t>
            </a:r>
            <a:r>
              <a:rPr lang="en-US" altLang="ja-JP" sz="2000" smtClean="0">
                <a:solidFill>
                  <a:srgbClr val="FFFF00"/>
                </a:solidFill>
                <a:latin typeface="ＭＳ ゴシック" pitchFamily="49" charset="-128"/>
                <a:ea typeface="ＭＳ ゴシック" pitchFamily="49" charset="-128"/>
              </a:rPr>
              <a:t>abc"}];var t=[{"":"</a:t>
            </a:r>
            <a:r>
              <a:rPr lang="en-US" altLang="ja-JP" sz="200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",</a:t>
            </a:r>
          </a:p>
          <a:p>
            <a:r>
              <a:rPr lang="en-US" altLang="ja-JP" sz="200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	"mail" : "hasegawa@utf-8.jp"</a:t>
            </a:r>
          </a:p>
          <a:p>
            <a:r>
              <a:rPr lang="en-US" altLang="ja-JP" sz="200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  },</a:t>
            </a:r>
          </a:p>
          <a:p>
            <a:r>
              <a:rPr lang="en-US" altLang="ja-JP" sz="200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  {</a:t>
            </a:r>
          </a:p>
          <a:p>
            <a:r>
              <a:rPr lang="en-US" altLang="ja-JP" sz="200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    "name" : "Kanatoko",</a:t>
            </a:r>
          </a:p>
          <a:p>
            <a:r>
              <a:rPr lang="en-US" altLang="ja-JP" sz="200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    "mail" : "anvil@example.com"</a:t>
            </a:r>
          </a:p>
          <a:p>
            <a:r>
              <a:rPr lang="en-US" altLang="ja-JP" sz="200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  }</a:t>
            </a:r>
          </a:p>
          <a:p>
            <a:r>
              <a:rPr lang="en-US" altLang="ja-JP" sz="200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]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85720" y="1785926"/>
            <a:ext cx="742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mtClean="0">
                <a:latin typeface="Arial" pitchFamily="34" charset="0"/>
                <a:cs typeface="Arial" pitchFamily="34" charset="0"/>
              </a:rPr>
              <a:t>JSON for target: http://example.com/target.json</a:t>
            </a:r>
            <a:endParaRPr kumimoji="1"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500166" y="5357826"/>
            <a:ext cx="742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mtClean="0">
                <a:latin typeface="Arial" pitchFamily="34" charset="0"/>
                <a:cs typeface="Arial" pitchFamily="34" charset="0"/>
              </a:rPr>
              <a:t>No charset in HTTP response header</a:t>
            </a:r>
            <a:endParaRPr kumimoji="1" lang="ja-JP" alt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85720" y="1857364"/>
            <a:ext cx="857256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000" smtClean="0">
                <a:latin typeface="Arial Black" pitchFamily="34" charset="0"/>
              </a:rPr>
              <a:t>What is the relation between charsets and security?</a:t>
            </a:r>
            <a:endParaRPr kumimoji="1" lang="ja-JP" altLang="en-US" sz="5000">
              <a:latin typeface="Arial Black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14282" y="4429132"/>
            <a:ext cx="87868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smtClean="0">
                <a:solidFill>
                  <a:schemeClr val="accent4">
                    <a:lumMod val="75000"/>
                  </a:schemeClr>
                </a:solidFill>
                <a:latin typeface="+mn-ea"/>
                <a:ea typeface="+mn-ea"/>
              </a:rPr>
              <a:t>文字コードとセキュリティ、</a:t>
            </a:r>
            <a:endParaRPr kumimoji="1" lang="en-US" altLang="ja-JP" sz="4000" smtClean="0">
              <a:solidFill>
                <a:schemeClr val="accent4">
                  <a:lumMod val="75000"/>
                </a:schemeClr>
              </a:solidFill>
              <a:latin typeface="+mn-ea"/>
              <a:ea typeface="+mn-ea"/>
            </a:endParaRPr>
          </a:p>
          <a:p>
            <a:pPr algn="ctr"/>
            <a:r>
              <a:rPr lang="en-US" altLang="ja-JP" sz="4000" smtClean="0">
                <a:solidFill>
                  <a:schemeClr val="accent4">
                    <a:lumMod val="75000"/>
                  </a:schemeClr>
                </a:solidFill>
                <a:latin typeface="+mn-ea"/>
                <a:ea typeface="+mn-ea"/>
              </a:rPr>
              <a:t>  </a:t>
            </a:r>
            <a:r>
              <a:rPr kumimoji="1" lang="ja-JP" altLang="en-US" sz="4000" smtClean="0">
                <a:solidFill>
                  <a:schemeClr val="accent4">
                    <a:lumMod val="75000"/>
                  </a:schemeClr>
                </a:solidFill>
                <a:latin typeface="+mn-ea"/>
                <a:ea typeface="+mn-ea"/>
              </a:rPr>
              <a:t>何が関係あるの</a:t>
            </a:r>
            <a:r>
              <a:rPr kumimoji="1" lang="en-US" altLang="ja-JP" sz="4000" smtClean="0">
                <a:solidFill>
                  <a:schemeClr val="accent4">
                    <a:lumMod val="75000"/>
                  </a:schemeClr>
                </a:solidFill>
                <a:latin typeface="+mn-ea"/>
                <a:ea typeface="+mn-ea"/>
              </a:rPr>
              <a:t>?</a:t>
            </a:r>
            <a:endParaRPr kumimoji="1" lang="ja-JP" altLang="en-US" sz="4000">
              <a:solidFill>
                <a:schemeClr val="accent4">
                  <a:lumMod val="75000"/>
                </a:schemeClr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4525962"/>
          </a:xfrm>
        </p:spPr>
        <p:txBody>
          <a:bodyPr/>
          <a:lstStyle/>
          <a:p>
            <a:r>
              <a:rPr kumimoji="1" lang="en-US" altLang="ja-JP" smtClean="0">
                <a:latin typeface="Arial Black" pitchFamily="34" charset="0"/>
              </a:rPr>
              <a:t>JSON Hijacking with UTF-7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800" smtClean="0"/>
              <a:t>Mismatch in charset information</a:t>
            </a:r>
            <a:endParaRPr kumimoji="1" lang="ja-JP" altLang="en-US" sz="380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85720" y="2214554"/>
            <a:ext cx="8643998" cy="1938992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0000">
                <a:schemeClr val="tx1">
                  <a:lumMod val="75000"/>
                  <a:lumOff val="25000"/>
                </a:schemeClr>
              </a:gs>
              <a:gs pos="85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ja-JP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&lt;script src="http://example.com/target.json"</a:t>
            </a:r>
          </a:p>
          <a:p>
            <a:r>
              <a:rPr lang="en-US" altLang="ja-JP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    charset="</a:t>
            </a:r>
            <a:r>
              <a:rPr lang="en-US" altLang="ja-JP" smtClean="0">
                <a:solidFill>
                  <a:srgbClr val="FFFF00"/>
                </a:solidFill>
                <a:latin typeface="ＭＳ ゴシック" pitchFamily="49" charset="-128"/>
                <a:ea typeface="ＭＳ ゴシック" pitchFamily="49" charset="-128"/>
              </a:rPr>
              <a:t>utf-7</a:t>
            </a:r>
            <a:r>
              <a:rPr lang="en-US" altLang="ja-JP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"&gt;&lt;/script&gt;</a:t>
            </a:r>
          </a:p>
          <a:p>
            <a:r>
              <a:rPr lang="en-US" altLang="ja-JP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&lt;script&gt;</a:t>
            </a:r>
          </a:p>
          <a:p>
            <a:r>
              <a:rPr lang="en-US" altLang="ja-JP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    alert( t[ 1 ].name + t[ 1 ].mail );</a:t>
            </a:r>
          </a:p>
          <a:p>
            <a:r>
              <a:rPr lang="en-US" altLang="ja-JP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&lt;/script&gt;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85720" y="1785926"/>
            <a:ext cx="2786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mtClean="0">
                <a:latin typeface="Arial" pitchFamily="34" charset="0"/>
                <a:cs typeface="Arial" pitchFamily="34" charset="0"/>
              </a:rPr>
              <a:t>Trap page:</a:t>
            </a:r>
            <a:endParaRPr kumimoji="1"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85720" y="4286256"/>
            <a:ext cx="4143404" cy="2246769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0000">
                <a:schemeClr val="tx1">
                  <a:lumMod val="75000"/>
                  <a:lumOff val="25000"/>
                </a:schemeClr>
              </a:gs>
              <a:gs pos="85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ja-JP" sz="140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[</a:t>
            </a:r>
          </a:p>
          <a:p>
            <a:r>
              <a:rPr lang="en-US" altLang="ja-JP" sz="140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  {</a:t>
            </a:r>
          </a:p>
          <a:p>
            <a:r>
              <a:rPr lang="en-US" altLang="ja-JP" sz="140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	"name" : "</a:t>
            </a:r>
            <a:r>
              <a:rPr lang="en-US" altLang="ja-JP" sz="1400" smtClean="0">
                <a:solidFill>
                  <a:srgbClr val="FFFF00"/>
                </a:solidFill>
                <a:latin typeface="ＭＳ ゴシック" pitchFamily="49" charset="-128"/>
                <a:ea typeface="ＭＳ ゴシック" pitchFamily="49" charset="-128"/>
              </a:rPr>
              <a:t>abc"}];var t=[{"":"</a:t>
            </a:r>
            <a:r>
              <a:rPr lang="en-US" altLang="ja-JP" sz="140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",</a:t>
            </a:r>
          </a:p>
          <a:p>
            <a:r>
              <a:rPr lang="en-US" altLang="ja-JP" sz="140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	"mail" : "hasegawa@utf-8.jp"</a:t>
            </a:r>
          </a:p>
          <a:p>
            <a:r>
              <a:rPr lang="en-US" altLang="ja-JP" sz="140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  },</a:t>
            </a:r>
          </a:p>
          <a:p>
            <a:r>
              <a:rPr lang="en-US" altLang="ja-JP" sz="140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  {</a:t>
            </a:r>
          </a:p>
          <a:p>
            <a:r>
              <a:rPr lang="en-US" altLang="ja-JP" sz="140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    "name" : "Kanatoko",</a:t>
            </a:r>
          </a:p>
          <a:p>
            <a:r>
              <a:rPr lang="en-US" altLang="ja-JP" sz="140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    "mail" : "anvil@example.com"</a:t>
            </a:r>
          </a:p>
          <a:p>
            <a:r>
              <a:rPr lang="en-US" altLang="ja-JP" sz="140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  }</a:t>
            </a:r>
          </a:p>
          <a:p>
            <a:r>
              <a:rPr lang="en-US" altLang="ja-JP" sz="140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]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572000" y="5429264"/>
            <a:ext cx="44291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20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外から</a:t>
            </a:r>
            <a:r>
              <a:rPr kumimoji="1" lang="en-US" altLang="ja-JP" sz="220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JSON</a:t>
            </a:r>
            <a:r>
              <a:rPr kumimoji="1" lang="ja-JP" altLang="en-US" sz="220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が</a:t>
            </a:r>
            <a:r>
              <a:rPr kumimoji="1" lang="en-US" altLang="ja-JP" sz="220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UTF-7</a:t>
            </a:r>
            <a:r>
              <a:rPr kumimoji="1" lang="ja-JP" altLang="en-US" sz="220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であると指定。</a:t>
            </a:r>
            <a:endParaRPr kumimoji="1" lang="en-US" altLang="ja-JP" sz="2200" smtClean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kumimoji="1" lang="en-US" altLang="ja-JP" sz="220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setter</a:t>
            </a:r>
            <a:r>
              <a:rPr lang="ja-JP" altLang="en-US" sz="220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が使えない場面でも有効。</a:t>
            </a:r>
            <a:endParaRPr kumimoji="1" lang="en-US" altLang="ja-JP" sz="2200" smtClean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572000" y="4286256"/>
            <a:ext cx="43577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smtClean="0">
                <a:latin typeface="Arial" pitchFamily="34" charset="0"/>
                <a:cs typeface="Arial" pitchFamily="34" charset="0"/>
              </a:rPr>
              <a:t>Specify</a:t>
            </a:r>
            <a:r>
              <a:rPr kumimoji="1" lang="ja-JP" altLang="en-US" sz="2200" smtClean="0">
                <a:latin typeface="Arial" pitchFamily="34" charset="0"/>
                <a:cs typeface="Arial" pitchFamily="34" charset="0"/>
              </a:rPr>
              <a:t> </a:t>
            </a:r>
            <a:r>
              <a:rPr kumimoji="1" lang="en-US" altLang="ja-JP" sz="2200" smtClean="0">
                <a:latin typeface="Arial" pitchFamily="34" charset="0"/>
                <a:cs typeface="Arial" pitchFamily="34" charset="0"/>
              </a:rPr>
              <a:t>charset as UTF-7 from outside of JSON.</a:t>
            </a:r>
          </a:p>
          <a:p>
            <a:r>
              <a:rPr lang="en-US" altLang="ja-JP" sz="2200" smtClean="0">
                <a:latin typeface="Arial" pitchFamily="34" charset="0"/>
                <a:cs typeface="Arial" pitchFamily="34" charset="0"/>
              </a:rPr>
              <a:t>No</a:t>
            </a:r>
            <a:r>
              <a:rPr lang="ja-JP" altLang="en-US" sz="22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2200" smtClean="0">
                <a:latin typeface="Arial" pitchFamily="34" charset="0"/>
                <a:cs typeface="Arial" pitchFamily="34" charset="0"/>
              </a:rPr>
              <a:t>need to use __defineSetter__</a:t>
            </a:r>
            <a:endParaRPr kumimoji="1" lang="en-US" altLang="ja-JP" sz="220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800" smtClean="0"/>
              <a:t>Mismatch in charset information</a:t>
            </a:r>
            <a:endParaRPr kumimoji="1" lang="ja-JP" altLang="en-US" sz="380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214546" y="2928934"/>
            <a:ext cx="4857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200" smtClean="0">
                <a:latin typeface="Arial Black" pitchFamily="34" charset="0"/>
              </a:rPr>
              <a:t>DEMO</a:t>
            </a:r>
            <a:endParaRPr kumimoji="1" lang="ja-JP" altLang="en-US" sz="7200"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525962"/>
          </a:xfrm>
        </p:spPr>
        <p:txBody>
          <a:bodyPr/>
          <a:lstStyle/>
          <a:p>
            <a:r>
              <a:rPr lang="en-US" altLang="ja-JP" sz="3600" smtClean="0">
                <a:latin typeface="Arial Black" pitchFamily="34" charset="0"/>
              </a:rPr>
              <a:t>Countermeasure</a:t>
            </a:r>
            <a:r>
              <a:rPr lang="ja-JP" altLang="en-US" sz="3600" smtClean="0">
                <a:latin typeface="Arial Black" pitchFamily="34" charset="0"/>
              </a:rPr>
              <a:t> </a:t>
            </a:r>
            <a:r>
              <a:rPr lang="en-US" altLang="ja-JP" sz="3600" smtClean="0">
                <a:latin typeface="Arial Black" pitchFamily="34" charset="0"/>
              </a:rPr>
              <a:t>for JSON:</a:t>
            </a:r>
          </a:p>
          <a:p>
            <a:pPr lvl="1"/>
            <a:r>
              <a:rPr lang="en-US" altLang="ja-JP" sz="3200" smtClean="0">
                <a:latin typeface="Arial Black" pitchFamily="34" charset="0"/>
              </a:rPr>
              <a:t>Place "while (1);" before JSON text.</a:t>
            </a:r>
          </a:p>
          <a:p>
            <a:pPr lvl="1"/>
            <a:r>
              <a:rPr lang="en-US" altLang="ja-JP" sz="3200" smtClean="0">
                <a:latin typeface="Arial Black" pitchFamily="34" charset="0"/>
              </a:rPr>
              <a:t>Accept only "POST", Reject access by "GET".</a:t>
            </a:r>
          </a:p>
          <a:p>
            <a:pPr lvl="1"/>
            <a:endParaRPr lang="en-US" altLang="ja-JP" sz="2800" smtClean="0">
              <a:latin typeface="Arial Black" pitchFamily="34" charset="0"/>
            </a:endParaRPr>
          </a:p>
          <a:p>
            <a:pPr lvl="1"/>
            <a:r>
              <a:rPr lang="en-US" altLang="ja-JP" sz="3200" smtClean="0">
                <a:solidFill>
                  <a:schemeClr val="accent4">
                    <a:lumMod val="75000"/>
                  </a:schemeClr>
                </a:solidFill>
              </a:rPr>
              <a:t>while( 1 ); </a:t>
            </a:r>
            <a:r>
              <a:rPr lang="ja-JP" altLang="en-US" sz="32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を</a:t>
            </a:r>
            <a:r>
              <a:rPr lang="en-US" altLang="ja-JP" sz="3200" smtClean="0">
                <a:solidFill>
                  <a:schemeClr val="accent4">
                    <a:lumMod val="75000"/>
                  </a:schemeClr>
                </a:solidFill>
              </a:rPr>
              <a:t>JSON</a:t>
            </a:r>
            <a:r>
              <a:rPr lang="ja-JP" altLang="en-US" sz="32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の前に配置</a:t>
            </a:r>
            <a:endParaRPr lang="en-US" altLang="ja-JP" sz="3200" smtClean="0">
              <a:solidFill>
                <a:schemeClr val="accent4">
                  <a:lumMod val="75000"/>
                </a:schemeClr>
              </a:solidFill>
              <a:latin typeface="+mn-ea"/>
            </a:endParaRPr>
          </a:p>
          <a:p>
            <a:pPr lvl="1"/>
            <a:r>
              <a:rPr lang="en-US" altLang="ja-JP" sz="3200" smtClean="0">
                <a:solidFill>
                  <a:schemeClr val="accent4">
                    <a:lumMod val="75000"/>
                  </a:schemeClr>
                </a:solidFill>
              </a:rPr>
              <a:t>POST</a:t>
            </a:r>
            <a:r>
              <a:rPr lang="ja-JP" altLang="en-US" sz="32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のみ受け入れる</a:t>
            </a:r>
            <a:endParaRPr lang="en-US" altLang="ja-JP" sz="3200" smtClean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  <a:p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800" smtClean="0"/>
              <a:t>Mismatch in charset information</a:t>
            </a:r>
            <a:endParaRPr kumimoji="1" lang="ja-JP" altLang="en-US" sz="38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5214942" y="1500174"/>
            <a:ext cx="3214710" cy="428628"/>
          </a:xfrm>
          <a:prstGeom prst="rect">
            <a:avLst/>
          </a:prstGeom>
          <a:solidFill>
            <a:srgbClr val="FFDD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428596" y="1500174"/>
            <a:ext cx="4714908" cy="428628"/>
          </a:xfrm>
          <a:prstGeom prst="rect">
            <a:avLst/>
          </a:prstGeom>
          <a:solidFill>
            <a:srgbClr val="FFDD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5357818" y="1928802"/>
            <a:ext cx="3357586" cy="2500330"/>
          </a:xfrm>
          <a:prstGeom prst="rect">
            <a:avLst/>
          </a:prstGeom>
          <a:solidFill>
            <a:srgbClr val="FFDD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714348" y="1928802"/>
            <a:ext cx="4572032" cy="2500330"/>
          </a:xfrm>
          <a:prstGeom prst="rect">
            <a:avLst/>
          </a:prstGeom>
          <a:solidFill>
            <a:srgbClr val="FFDD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Agenda</a:t>
            </a:r>
            <a:endParaRPr kumimoji="1" lang="ja-JP" altLang="en-US"/>
          </a:p>
        </p:txBody>
      </p:sp>
      <p:grpSp>
        <p:nvGrpSpPr>
          <p:cNvPr id="12" name="グループ化 11"/>
          <p:cNvGrpSpPr/>
          <p:nvPr/>
        </p:nvGrpSpPr>
        <p:grpSpPr>
          <a:xfrm>
            <a:off x="0" y="4062417"/>
            <a:ext cx="8715404" cy="357190"/>
            <a:chOff x="0" y="2500306"/>
            <a:chExt cx="8715404" cy="357190"/>
          </a:xfrm>
        </p:grpSpPr>
        <p:sp>
          <p:nvSpPr>
            <p:cNvPr id="9" name="正方形/長方形 8"/>
            <p:cNvSpPr/>
            <p:nvPr/>
          </p:nvSpPr>
          <p:spPr>
            <a:xfrm>
              <a:off x="5357818" y="2500306"/>
              <a:ext cx="3357586" cy="35719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714348" y="2500306"/>
              <a:ext cx="4572032" cy="35719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0" y="2500306"/>
              <a:ext cx="357158" cy="3571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" name="コンテンツ プレースホルダ 1"/>
          <p:cNvSpPr txBox="1">
            <a:spLocks/>
          </p:cNvSpPr>
          <p:nvPr/>
        </p:nvSpPr>
        <p:spPr bwMode="auto">
          <a:xfrm>
            <a:off x="5072066" y="1071546"/>
            <a:ext cx="407193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marR="0" lvl="0" indent="-255588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1" lang="ja-JP" altLang="en-US" sz="27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はじめに</a:t>
            </a:r>
            <a:endParaRPr kumimoji="1" lang="en-US" altLang="ja-JP" sz="27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65125" marR="0" lvl="0" indent="-255588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lang="ja-JP" altLang="en-US" sz="270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比較の一致</a:t>
            </a:r>
            <a:r>
              <a:rPr lang="en-US" altLang="ja-JP" sz="270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/</a:t>
            </a:r>
            <a:r>
              <a:rPr lang="ja-JP" altLang="en-US" sz="270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不一致</a:t>
            </a:r>
            <a:endParaRPr kumimoji="1" lang="en-US" sz="27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lang="ja-JP" altLang="en-US" sz="200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冗長なエンコーディング</a:t>
            </a:r>
            <a:endParaRPr kumimoji="1" 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多対一の変換</a:t>
            </a:r>
            <a:endParaRPr kumimoji="1" lang="en-US" altLang="ja-JP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大文字と小文字</a:t>
            </a:r>
            <a:endParaRPr kumimoji="1" 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正規化</a:t>
            </a:r>
            <a:endParaRPr kumimoji="1" 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不正なバイト列の埋め込み</a:t>
            </a:r>
            <a:endParaRPr kumimoji="1" lang="en-US" altLang="ja-JP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lang="ja-JP" altLang="en-US" sz="2000" noProof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先行バイトの埋め込み</a:t>
            </a:r>
            <a:endParaRPr lang="en-US" altLang="ja-JP" sz="2000" noProof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エンコード情報の不一致</a:t>
            </a:r>
            <a:endParaRPr kumimoji="1" lang="en-US" altLang="ja-JP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en-US" altLang="ja-JP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7</a:t>
            </a: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ビット文字コードの解釈</a:t>
            </a:r>
            <a:endParaRPr kumimoji="1" 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65125" marR="0" lvl="0" indent="-255588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1" lang="ja-JP" altLang="en-US" sz="27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表示上の欺瞞</a:t>
            </a:r>
            <a:r>
              <a:rPr kumimoji="1" lang="en-US" sz="27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視覚的に似た文字</a:t>
            </a:r>
            <a:r>
              <a:rPr kumimoji="1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見えない文字</a:t>
            </a:r>
            <a:endParaRPr kumimoji="1" 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制御文字の埋め込み</a:t>
            </a:r>
            <a:r>
              <a:rPr kumimoji="1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365125" marR="0" lvl="0" indent="-255588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1" lang="ja-JP" altLang="en-US" sz="27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まとめ</a:t>
            </a:r>
            <a:endParaRPr kumimoji="1" lang="ja-JP" altLang="en-US" sz="2700" b="0" i="0" u="none" strike="noStrike" kern="1200" cap="none" spc="0" normalizeH="0" baseline="0" noProof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285720" y="1071546"/>
            <a:ext cx="5000660" cy="514353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ja-JP" smtClean="0"/>
              <a:t>Introduction</a:t>
            </a:r>
          </a:p>
          <a:p>
            <a:pPr>
              <a:spcBef>
                <a:spcPts val="0"/>
              </a:spcBef>
            </a:pPr>
            <a:r>
              <a:rPr lang="en-US" smtClean="0"/>
              <a:t>Comparison: match/unmatch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Redundant encoding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Many-to-one Conversion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Upper case and Lower case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Normalization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Embedded invalid characters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Embedded leading bytes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Mismatch in charset information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Interpreting 7-bit encoding </a:t>
            </a:r>
          </a:p>
          <a:p>
            <a:pPr>
              <a:spcBef>
                <a:spcPts val="0"/>
              </a:spcBef>
            </a:pPr>
            <a:r>
              <a:rPr lang="en-US" smtClean="0"/>
              <a:t>Deceptive indications 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Characters with similar appearance 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Invisible characters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Embedded control </a:t>
            </a:r>
            <a:r>
              <a:rPr lang="ja-JP" altLang="en-US" sz="2000" smtClean="0"/>
              <a:t> </a:t>
            </a:r>
            <a:r>
              <a:rPr lang="en-US" altLang="ja-JP" sz="2000" smtClean="0"/>
              <a:t>characters</a:t>
            </a:r>
            <a:endParaRPr lang="en-US" sz="2000" smtClean="0"/>
          </a:p>
          <a:p>
            <a:pPr>
              <a:spcBef>
                <a:spcPts val="0"/>
              </a:spcBef>
            </a:pPr>
            <a:r>
              <a:rPr lang="en-US" smtClean="0"/>
              <a:t>Conclusion</a:t>
            </a:r>
            <a:endParaRPr kumimoji="1"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525962"/>
          </a:xfrm>
        </p:spPr>
        <p:txBody>
          <a:bodyPr/>
          <a:lstStyle/>
          <a:p>
            <a:r>
              <a:rPr lang="en-US" altLang="ja-JP" sz="3200" smtClean="0">
                <a:latin typeface="Arial Black" pitchFamily="34" charset="0"/>
              </a:rPr>
              <a:t>IE ignores the most significant bit of US-ASCII.</a:t>
            </a:r>
          </a:p>
          <a:p>
            <a:r>
              <a:rPr lang="en-US" altLang="ja-JP" sz="3200" smtClean="0">
                <a:solidFill>
                  <a:schemeClr val="accent4">
                    <a:lumMod val="75000"/>
                  </a:schemeClr>
                </a:solidFill>
              </a:rPr>
              <a:t>IE</a:t>
            </a:r>
            <a:r>
              <a:rPr kumimoji="1" lang="ja-JP" altLang="en-US" sz="32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は</a:t>
            </a:r>
            <a:r>
              <a:rPr kumimoji="1" lang="en-US" altLang="ja-JP" sz="3200" smtClean="0">
                <a:solidFill>
                  <a:schemeClr val="accent4">
                    <a:lumMod val="75000"/>
                  </a:schemeClr>
                </a:solidFill>
              </a:rPr>
              <a:t>US-ASCII</a:t>
            </a:r>
            <a:r>
              <a:rPr kumimoji="1" lang="ja-JP" altLang="en-US" sz="32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の</a:t>
            </a:r>
            <a:r>
              <a:rPr kumimoji="1" lang="ja-JP" altLang="en-US" sz="32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最上位ビットを無視する</a:t>
            </a:r>
            <a:endParaRPr kumimoji="1" lang="en-US" altLang="ja-JP" sz="3200" smtClean="0">
              <a:solidFill>
                <a:schemeClr val="accent4">
                  <a:lumMod val="75000"/>
                </a:schemeClr>
              </a:solidFill>
              <a:latin typeface="+mn-ea"/>
            </a:endParaRPr>
          </a:p>
          <a:p>
            <a:endParaRPr kumimoji="1" lang="ja-JP" altLang="en-US" sz="320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mtClean="0"/>
              <a:t>Interpreting 7-bit encoding </a:t>
            </a:r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1857810" y="3086098"/>
            <a:ext cx="2286016" cy="928694"/>
          </a:xfrm>
          <a:prstGeom prst="rect">
            <a:avLst/>
          </a:prstGeom>
          <a:solidFill>
            <a:srgbClr val="EAEAEA"/>
          </a:solidFill>
          <a:ln w="28575" cmpd="sng">
            <a:solidFill>
              <a:srgbClr val="6699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" name="グループ化 5"/>
          <p:cNvGrpSpPr/>
          <p:nvPr/>
        </p:nvGrpSpPr>
        <p:grpSpPr>
          <a:xfrm>
            <a:off x="1857810" y="3086098"/>
            <a:ext cx="2286016" cy="1000132"/>
            <a:chOff x="3679057" y="1211033"/>
            <a:chExt cx="2286016" cy="965120"/>
          </a:xfrm>
        </p:grpSpPr>
        <p:sp>
          <p:nvSpPr>
            <p:cNvPr id="7" name="テキスト ボックス 6"/>
            <p:cNvSpPr txBox="1"/>
            <p:nvPr/>
          </p:nvSpPr>
          <p:spPr>
            <a:xfrm>
              <a:off x="3679057" y="1211033"/>
              <a:ext cx="1214446" cy="5643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3200" smtClean="0">
                  <a:solidFill>
                    <a:schemeClr val="tx1"/>
                  </a:solidFill>
                  <a:latin typeface="+mn-ea"/>
                </a:rPr>
                <a:t>0010</a:t>
              </a:r>
              <a:endParaRPr kumimoji="1" lang="ja-JP" altLang="en-US" sz="320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4750627" y="1211033"/>
              <a:ext cx="1214446" cy="5643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3200" smtClean="0">
                  <a:solidFill>
                    <a:schemeClr val="tx1"/>
                  </a:solidFill>
                  <a:latin typeface="+mn-ea"/>
                </a:rPr>
                <a:t>0010</a:t>
              </a:r>
              <a:endParaRPr kumimoji="1" lang="ja-JP" altLang="en-US" sz="3200">
                <a:solidFill>
                  <a:schemeClr val="tx1"/>
                </a:solidFill>
                <a:latin typeface="+mn-ea"/>
              </a:endParaRPr>
            </a:p>
          </p:txBody>
        </p:sp>
        <p:cxnSp>
          <p:nvCxnSpPr>
            <p:cNvPr id="9" name="直線コネクタ 8"/>
            <p:cNvCxnSpPr/>
            <p:nvPr/>
          </p:nvCxnSpPr>
          <p:spPr>
            <a:xfrm>
              <a:off x="3857620" y="1758352"/>
              <a:ext cx="928694" cy="158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テキスト ボックス 9"/>
            <p:cNvSpPr txBox="1"/>
            <p:nvPr/>
          </p:nvSpPr>
          <p:spPr>
            <a:xfrm>
              <a:off x="3714744" y="1714488"/>
              <a:ext cx="1143008" cy="46166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smtClean="0">
                  <a:solidFill>
                    <a:schemeClr val="tx1"/>
                  </a:solidFill>
                  <a:latin typeface="+mn-ea"/>
                </a:rPr>
                <a:t>2</a:t>
              </a:r>
              <a:endParaRPr kumimoji="1" lang="ja-JP" altLang="en-US" sz="240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4786314" y="1714488"/>
              <a:ext cx="1143008" cy="46166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smtClean="0">
                  <a:solidFill>
                    <a:schemeClr val="tx1"/>
                  </a:solidFill>
                  <a:latin typeface="+mn-ea"/>
                </a:rPr>
                <a:t>2</a:t>
              </a:r>
              <a:endParaRPr kumimoji="1" lang="ja-JP" altLang="en-US" sz="2400">
                <a:solidFill>
                  <a:schemeClr val="tx1"/>
                </a:solidFill>
                <a:latin typeface="+mn-ea"/>
              </a:endParaRPr>
            </a:p>
          </p:txBody>
        </p:sp>
        <p:cxnSp>
          <p:nvCxnSpPr>
            <p:cNvPr id="12" name="直線コネクタ 11"/>
            <p:cNvCxnSpPr/>
            <p:nvPr/>
          </p:nvCxnSpPr>
          <p:spPr>
            <a:xfrm>
              <a:off x="4929190" y="1758352"/>
              <a:ext cx="928694" cy="158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グループ化 22"/>
          <p:cNvGrpSpPr/>
          <p:nvPr/>
        </p:nvGrpSpPr>
        <p:grpSpPr>
          <a:xfrm>
            <a:off x="929116" y="3086098"/>
            <a:ext cx="715968" cy="931076"/>
            <a:chOff x="4071140" y="3856834"/>
            <a:chExt cx="1287472" cy="1574018"/>
          </a:xfrm>
        </p:grpSpPr>
        <p:sp>
          <p:nvSpPr>
            <p:cNvPr id="14" name="正方形/長方形 13"/>
            <p:cNvSpPr/>
            <p:nvPr/>
          </p:nvSpPr>
          <p:spPr>
            <a:xfrm>
              <a:off x="4071934" y="4214818"/>
              <a:ext cx="1285884" cy="1214446"/>
            </a:xfrm>
            <a:prstGeom prst="rect">
              <a:avLst/>
            </a:prstGeom>
            <a:gradFill flip="none" rotWithShape="1">
              <a:gsLst>
                <a:gs pos="0">
                  <a:srgbClr val="FFFF99">
                    <a:shade val="30000"/>
                    <a:satMod val="115000"/>
                  </a:srgbClr>
                </a:gs>
                <a:gs pos="50000">
                  <a:srgbClr val="FFFF99">
                    <a:shade val="67500"/>
                    <a:satMod val="115000"/>
                  </a:srgbClr>
                </a:gs>
                <a:gs pos="100000">
                  <a:srgbClr val="FFFF99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4286247" y="4134058"/>
              <a:ext cx="857256" cy="98858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3200" b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"</a:t>
              </a:r>
              <a:endParaRPr kumimoji="1" lang="ja-JP" altLang="en-US"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4071934" y="3857628"/>
              <a:ext cx="928694" cy="35719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直角三角形 16"/>
            <p:cNvSpPr/>
            <p:nvPr/>
          </p:nvSpPr>
          <p:spPr>
            <a:xfrm>
              <a:off x="5000628" y="3857628"/>
              <a:ext cx="357190" cy="357190"/>
            </a:xfrm>
            <a:prstGeom prst="rtTriangle">
              <a:avLst/>
            </a:prstGeom>
            <a:solidFill>
              <a:srgbClr val="FFFFCC"/>
            </a:solidFill>
            <a:ln w="25400" cmpd="sng">
              <a:solidFill>
                <a:srgbClr val="385D8A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8" name="直線コネクタ 17"/>
            <p:cNvCxnSpPr/>
            <p:nvPr/>
          </p:nvCxnSpPr>
          <p:spPr>
            <a:xfrm rot="10800000">
              <a:off x="4071934" y="5429264"/>
              <a:ext cx="1285884" cy="1588"/>
            </a:xfrm>
            <a:prstGeom prst="line">
              <a:avLst/>
            </a:prstGeom>
            <a:ln w="25400"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>
              <a:stCxn id="17" idx="4"/>
            </p:cNvCxnSpPr>
            <p:nvPr/>
          </p:nvCxnSpPr>
          <p:spPr>
            <a:xfrm rot="5400000">
              <a:off x="4750595" y="4822041"/>
              <a:ext cx="1214446" cy="1588"/>
            </a:xfrm>
            <a:prstGeom prst="line">
              <a:avLst/>
            </a:prstGeom>
            <a:ln w="25400"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 rot="5400000">
              <a:off x="3286116" y="4643446"/>
              <a:ext cx="1571636" cy="1588"/>
            </a:xfrm>
            <a:prstGeom prst="line">
              <a:avLst/>
            </a:prstGeom>
            <a:ln w="25400"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>
              <a:stCxn id="17" idx="0"/>
            </p:cNvCxnSpPr>
            <p:nvPr/>
          </p:nvCxnSpPr>
          <p:spPr>
            <a:xfrm rot="16200000" flipV="1">
              <a:off x="4536281" y="3393281"/>
              <a:ext cx="1588" cy="928694"/>
            </a:xfrm>
            <a:prstGeom prst="line">
              <a:avLst/>
            </a:prstGeom>
            <a:ln w="25400"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テキスト ボックス 21"/>
          <p:cNvSpPr txBox="1"/>
          <p:nvPr/>
        </p:nvSpPr>
        <p:spPr>
          <a:xfrm>
            <a:off x="928662" y="3671889"/>
            <a:ext cx="714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800" b="1" smtClean="0">
                <a:solidFill>
                  <a:srgbClr val="FF000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+mn-ea"/>
                <a:ea typeface="+mn-ea"/>
                <a:cs typeface="Arial" pitchFamily="34" charset="0"/>
              </a:rPr>
              <a:t>0x22</a:t>
            </a:r>
            <a:endParaRPr kumimoji="1" lang="ja-JP" altLang="en-US" sz="1800" b="1">
              <a:solidFill>
                <a:srgbClr val="FF0000"/>
              </a:solidFill>
              <a:effectLst>
                <a:glow rad="101600">
                  <a:srgbClr val="FFFFCC">
                    <a:alpha val="60000"/>
                  </a:srgbClr>
                </a:glow>
              </a:effectLst>
              <a:latin typeface="+mn-ea"/>
              <a:ea typeface="+mn-ea"/>
              <a:cs typeface="Arial" pitchFamily="34" charset="0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6072652" y="3086098"/>
            <a:ext cx="2500330" cy="928694"/>
          </a:xfrm>
          <a:prstGeom prst="rect">
            <a:avLst/>
          </a:prstGeom>
          <a:solidFill>
            <a:srgbClr val="EAEAEA"/>
          </a:solidFill>
          <a:ln w="28575" cmpd="sng">
            <a:solidFill>
              <a:srgbClr val="6699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5" name="グループ化 67"/>
          <p:cNvGrpSpPr/>
          <p:nvPr/>
        </p:nvGrpSpPr>
        <p:grpSpPr>
          <a:xfrm>
            <a:off x="6072652" y="3086096"/>
            <a:ext cx="2428892" cy="1000132"/>
            <a:chOff x="3679057" y="1211033"/>
            <a:chExt cx="2428892" cy="965120"/>
          </a:xfrm>
        </p:grpSpPr>
        <p:sp>
          <p:nvSpPr>
            <p:cNvPr id="39" name="テキスト ボックス 38"/>
            <p:cNvSpPr txBox="1"/>
            <p:nvPr/>
          </p:nvSpPr>
          <p:spPr>
            <a:xfrm>
              <a:off x="3679057" y="1211033"/>
              <a:ext cx="1214446" cy="5643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3200" smtClean="0">
                  <a:solidFill>
                    <a:srgbClr val="FF0000"/>
                  </a:solidFill>
                  <a:latin typeface="+mn-ea"/>
                </a:rPr>
                <a:t>1</a:t>
              </a:r>
              <a:r>
                <a:rPr kumimoji="1" lang="en-US" altLang="ja-JP" sz="3200" smtClean="0">
                  <a:solidFill>
                    <a:schemeClr val="tx1"/>
                  </a:solidFill>
                  <a:latin typeface="+mn-ea"/>
                </a:rPr>
                <a:t>010</a:t>
              </a:r>
              <a:endParaRPr kumimoji="1" lang="ja-JP" altLang="en-US" sz="320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4893503" y="1211033"/>
              <a:ext cx="1214446" cy="5643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3200" smtClean="0">
                  <a:solidFill>
                    <a:schemeClr val="tx1"/>
                  </a:solidFill>
                  <a:latin typeface="+mn-ea"/>
                </a:rPr>
                <a:t>0010</a:t>
              </a:r>
              <a:endParaRPr kumimoji="1" lang="ja-JP" altLang="en-US" sz="3200">
                <a:solidFill>
                  <a:schemeClr val="tx1"/>
                </a:solidFill>
                <a:latin typeface="+mn-ea"/>
              </a:endParaRPr>
            </a:p>
          </p:txBody>
        </p:sp>
        <p:cxnSp>
          <p:nvCxnSpPr>
            <p:cNvPr id="41" name="直線コネクタ 40"/>
            <p:cNvCxnSpPr/>
            <p:nvPr/>
          </p:nvCxnSpPr>
          <p:spPr>
            <a:xfrm>
              <a:off x="3857620" y="1785926"/>
              <a:ext cx="928694" cy="158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テキスト ボックス 41"/>
            <p:cNvSpPr txBox="1"/>
            <p:nvPr/>
          </p:nvSpPr>
          <p:spPr>
            <a:xfrm>
              <a:off x="3714744" y="1714488"/>
              <a:ext cx="1143008" cy="46166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smtClean="0">
                  <a:solidFill>
                    <a:schemeClr val="tx1"/>
                  </a:solidFill>
                  <a:latin typeface="+mn-ea"/>
                </a:rPr>
                <a:t>A</a:t>
              </a:r>
              <a:endParaRPr kumimoji="1" lang="ja-JP" altLang="en-US" sz="240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4929190" y="1714488"/>
              <a:ext cx="1143008" cy="46166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smtClean="0">
                  <a:solidFill>
                    <a:schemeClr val="tx1"/>
                  </a:solidFill>
                  <a:latin typeface="+mn-ea"/>
                </a:rPr>
                <a:t>2</a:t>
              </a:r>
              <a:endParaRPr kumimoji="1" lang="ja-JP" altLang="en-US" sz="2400">
                <a:solidFill>
                  <a:schemeClr val="tx1"/>
                </a:solidFill>
                <a:latin typeface="+mn-ea"/>
              </a:endParaRPr>
            </a:p>
          </p:txBody>
        </p:sp>
        <p:cxnSp>
          <p:nvCxnSpPr>
            <p:cNvPr id="44" name="直線コネクタ 43"/>
            <p:cNvCxnSpPr/>
            <p:nvPr/>
          </p:nvCxnSpPr>
          <p:spPr>
            <a:xfrm>
              <a:off x="5072066" y="1785926"/>
              <a:ext cx="928694" cy="158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グループ化 22"/>
          <p:cNvGrpSpPr/>
          <p:nvPr/>
        </p:nvGrpSpPr>
        <p:grpSpPr>
          <a:xfrm>
            <a:off x="5142376" y="3071810"/>
            <a:ext cx="715970" cy="931076"/>
            <a:chOff x="4071140" y="3856834"/>
            <a:chExt cx="1287472" cy="1574018"/>
          </a:xfrm>
        </p:grpSpPr>
        <p:sp>
          <p:nvSpPr>
            <p:cNvPr id="31" name="正方形/長方形 30"/>
            <p:cNvSpPr/>
            <p:nvPr/>
          </p:nvSpPr>
          <p:spPr>
            <a:xfrm>
              <a:off x="4071934" y="4214818"/>
              <a:ext cx="1285884" cy="1214446"/>
            </a:xfrm>
            <a:prstGeom prst="rect">
              <a:avLst/>
            </a:prstGeom>
            <a:gradFill flip="none" rotWithShape="1">
              <a:gsLst>
                <a:gs pos="0">
                  <a:srgbClr val="FFFF99">
                    <a:shade val="30000"/>
                    <a:satMod val="115000"/>
                  </a:srgbClr>
                </a:gs>
                <a:gs pos="50000">
                  <a:srgbClr val="FFFF99">
                    <a:shade val="67500"/>
                    <a:satMod val="115000"/>
                  </a:srgbClr>
                </a:gs>
                <a:gs pos="100000">
                  <a:srgbClr val="FFFF99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4286247" y="4134058"/>
              <a:ext cx="857256" cy="98858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3200" b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｢</a:t>
              </a:r>
              <a:endParaRPr kumimoji="1" lang="ja-JP" altLang="en-US"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" name="正方形/長方形 32"/>
            <p:cNvSpPr/>
            <p:nvPr/>
          </p:nvSpPr>
          <p:spPr>
            <a:xfrm>
              <a:off x="4071934" y="3857628"/>
              <a:ext cx="928694" cy="35719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直角三角形 33"/>
            <p:cNvSpPr/>
            <p:nvPr/>
          </p:nvSpPr>
          <p:spPr>
            <a:xfrm>
              <a:off x="5000628" y="3857628"/>
              <a:ext cx="357190" cy="357190"/>
            </a:xfrm>
            <a:prstGeom prst="rtTriangle">
              <a:avLst/>
            </a:prstGeom>
            <a:solidFill>
              <a:srgbClr val="FFFFCC"/>
            </a:solidFill>
            <a:ln w="25400" cmpd="sng">
              <a:solidFill>
                <a:srgbClr val="385D8A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5" name="直線コネクタ 34"/>
            <p:cNvCxnSpPr/>
            <p:nvPr/>
          </p:nvCxnSpPr>
          <p:spPr>
            <a:xfrm rot="10800000">
              <a:off x="4071934" y="5429264"/>
              <a:ext cx="1285884" cy="1588"/>
            </a:xfrm>
            <a:prstGeom prst="line">
              <a:avLst/>
            </a:prstGeom>
            <a:ln w="25400"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/>
            <p:cNvCxnSpPr>
              <a:stCxn id="34" idx="4"/>
            </p:cNvCxnSpPr>
            <p:nvPr/>
          </p:nvCxnSpPr>
          <p:spPr>
            <a:xfrm rot="5400000">
              <a:off x="4750595" y="4822041"/>
              <a:ext cx="1214446" cy="1588"/>
            </a:xfrm>
            <a:prstGeom prst="line">
              <a:avLst/>
            </a:prstGeom>
            <a:ln w="25400"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/>
            <p:cNvCxnSpPr/>
            <p:nvPr/>
          </p:nvCxnSpPr>
          <p:spPr>
            <a:xfrm rot="5400000">
              <a:off x="3286116" y="4643446"/>
              <a:ext cx="1571636" cy="1588"/>
            </a:xfrm>
            <a:prstGeom prst="line">
              <a:avLst/>
            </a:prstGeom>
            <a:ln w="25400"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/>
            <p:cNvCxnSpPr>
              <a:stCxn id="34" idx="0"/>
            </p:cNvCxnSpPr>
            <p:nvPr/>
          </p:nvCxnSpPr>
          <p:spPr>
            <a:xfrm rot="16200000" flipV="1">
              <a:off x="4536281" y="3393281"/>
              <a:ext cx="1588" cy="928694"/>
            </a:xfrm>
            <a:prstGeom prst="line">
              <a:avLst/>
            </a:prstGeom>
            <a:ln w="25400"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テキスト ボックス 26"/>
          <p:cNvSpPr txBox="1"/>
          <p:nvPr/>
        </p:nvSpPr>
        <p:spPr>
          <a:xfrm>
            <a:off x="5141916" y="3657601"/>
            <a:ext cx="714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800" b="1" smtClean="0">
                <a:solidFill>
                  <a:srgbClr val="FF000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+mn-ea"/>
                <a:ea typeface="+mn-ea"/>
              </a:rPr>
              <a:t>0xA2</a:t>
            </a:r>
            <a:endParaRPr kumimoji="1" lang="ja-JP" altLang="en-US" sz="1800" b="1">
              <a:solidFill>
                <a:srgbClr val="FF0000"/>
              </a:solidFill>
              <a:effectLst>
                <a:glow rad="101600">
                  <a:srgbClr val="FFFFCC">
                    <a:alpha val="60000"/>
                  </a:srgbClr>
                </a:glow>
              </a:effectLst>
              <a:latin typeface="+mn-ea"/>
              <a:ea typeface="+mn-ea"/>
            </a:endParaRPr>
          </a:p>
        </p:txBody>
      </p:sp>
      <p:grpSp>
        <p:nvGrpSpPr>
          <p:cNvPr id="28" name="グループ化 114"/>
          <p:cNvGrpSpPr/>
          <p:nvPr/>
        </p:nvGrpSpPr>
        <p:grpSpPr>
          <a:xfrm>
            <a:off x="4429578" y="3371850"/>
            <a:ext cx="500066" cy="428628"/>
            <a:chOff x="3929058" y="3429000"/>
            <a:chExt cx="642942" cy="428628"/>
          </a:xfrm>
        </p:grpSpPr>
        <p:sp>
          <p:nvSpPr>
            <p:cNvPr id="29" name="正方形/長方形 28"/>
            <p:cNvSpPr/>
            <p:nvPr/>
          </p:nvSpPr>
          <p:spPr>
            <a:xfrm>
              <a:off x="3929058" y="3429000"/>
              <a:ext cx="642942" cy="142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3929058" y="3714752"/>
              <a:ext cx="642942" cy="142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5" name="正方形/長方形 44"/>
          <p:cNvSpPr/>
          <p:nvPr/>
        </p:nvSpPr>
        <p:spPr>
          <a:xfrm>
            <a:off x="1857810" y="4255535"/>
            <a:ext cx="2286016" cy="928694"/>
          </a:xfrm>
          <a:prstGeom prst="rect">
            <a:avLst/>
          </a:prstGeom>
          <a:solidFill>
            <a:srgbClr val="EAEAEA"/>
          </a:solidFill>
          <a:ln w="28575" cmpd="sng">
            <a:solidFill>
              <a:srgbClr val="6699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6" name="グループ化 45"/>
          <p:cNvGrpSpPr/>
          <p:nvPr/>
        </p:nvGrpSpPr>
        <p:grpSpPr>
          <a:xfrm>
            <a:off x="1857810" y="4255535"/>
            <a:ext cx="2286016" cy="1000132"/>
            <a:chOff x="3679057" y="1211033"/>
            <a:chExt cx="2286016" cy="965120"/>
          </a:xfrm>
        </p:grpSpPr>
        <p:sp>
          <p:nvSpPr>
            <p:cNvPr id="47" name="テキスト ボックス 46"/>
            <p:cNvSpPr txBox="1"/>
            <p:nvPr/>
          </p:nvSpPr>
          <p:spPr>
            <a:xfrm>
              <a:off x="3679057" y="1211033"/>
              <a:ext cx="1214446" cy="5643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3200" smtClean="0">
                  <a:solidFill>
                    <a:schemeClr val="tx1"/>
                  </a:solidFill>
                  <a:latin typeface="+mn-ea"/>
                </a:rPr>
                <a:t>0011</a:t>
              </a:r>
              <a:endParaRPr kumimoji="1" lang="ja-JP" altLang="en-US" sz="320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48" name="テキスト ボックス 47"/>
            <p:cNvSpPr txBox="1"/>
            <p:nvPr/>
          </p:nvSpPr>
          <p:spPr>
            <a:xfrm>
              <a:off x="4750627" y="1211033"/>
              <a:ext cx="1214446" cy="5643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3200" smtClean="0">
                  <a:solidFill>
                    <a:schemeClr val="tx1"/>
                  </a:solidFill>
                  <a:latin typeface="+mn-ea"/>
                </a:rPr>
                <a:t>1100</a:t>
              </a:r>
              <a:endParaRPr kumimoji="1" lang="ja-JP" altLang="en-US" sz="3200">
                <a:solidFill>
                  <a:schemeClr val="tx1"/>
                </a:solidFill>
                <a:latin typeface="+mn-ea"/>
              </a:endParaRPr>
            </a:p>
          </p:txBody>
        </p:sp>
        <p:cxnSp>
          <p:nvCxnSpPr>
            <p:cNvPr id="49" name="直線コネクタ 48"/>
            <p:cNvCxnSpPr/>
            <p:nvPr/>
          </p:nvCxnSpPr>
          <p:spPr>
            <a:xfrm>
              <a:off x="3857620" y="1785926"/>
              <a:ext cx="928694" cy="158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テキスト ボックス 49"/>
            <p:cNvSpPr txBox="1"/>
            <p:nvPr/>
          </p:nvSpPr>
          <p:spPr>
            <a:xfrm>
              <a:off x="3714744" y="1714488"/>
              <a:ext cx="1143008" cy="46166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smtClean="0">
                  <a:solidFill>
                    <a:schemeClr val="tx1"/>
                  </a:solidFill>
                  <a:latin typeface="+mn-ea"/>
                </a:rPr>
                <a:t>3</a:t>
              </a:r>
              <a:endParaRPr kumimoji="1" lang="ja-JP" altLang="en-US" sz="240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51" name="テキスト ボックス 50"/>
            <p:cNvSpPr txBox="1"/>
            <p:nvPr/>
          </p:nvSpPr>
          <p:spPr>
            <a:xfrm>
              <a:off x="4786314" y="1714488"/>
              <a:ext cx="1143008" cy="46166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smtClean="0">
                  <a:solidFill>
                    <a:schemeClr val="tx1"/>
                  </a:solidFill>
                  <a:latin typeface="+mn-ea"/>
                </a:rPr>
                <a:t>C</a:t>
              </a:r>
              <a:endParaRPr kumimoji="1" lang="ja-JP" altLang="en-US" sz="2400">
                <a:solidFill>
                  <a:schemeClr val="tx1"/>
                </a:solidFill>
                <a:latin typeface="+mn-ea"/>
              </a:endParaRPr>
            </a:p>
          </p:txBody>
        </p:sp>
        <p:cxnSp>
          <p:nvCxnSpPr>
            <p:cNvPr id="52" name="直線コネクタ 51"/>
            <p:cNvCxnSpPr/>
            <p:nvPr/>
          </p:nvCxnSpPr>
          <p:spPr>
            <a:xfrm>
              <a:off x="4929190" y="1785926"/>
              <a:ext cx="928694" cy="158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グループ化 22"/>
          <p:cNvGrpSpPr/>
          <p:nvPr/>
        </p:nvGrpSpPr>
        <p:grpSpPr>
          <a:xfrm>
            <a:off x="929116" y="4255535"/>
            <a:ext cx="715968" cy="931076"/>
            <a:chOff x="4071140" y="3856834"/>
            <a:chExt cx="1287472" cy="1574018"/>
          </a:xfrm>
        </p:grpSpPr>
        <p:sp>
          <p:nvSpPr>
            <p:cNvPr id="54" name="正方形/長方形 53"/>
            <p:cNvSpPr/>
            <p:nvPr/>
          </p:nvSpPr>
          <p:spPr>
            <a:xfrm>
              <a:off x="4071934" y="4214818"/>
              <a:ext cx="1285884" cy="1214446"/>
            </a:xfrm>
            <a:prstGeom prst="rect">
              <a:avLst/>
            </a:prstGeom>
            <a:gradFill flip="none" rotWithShape="1">
              <a:gsLst>
                <a:gs pos="0">
                  <a:srgbClr val="FFFF99">
                    <a:shade val="30000"/>
                    <a:satMod val="115000"/>
                  </a:srgbClr>
                </a:gs>
                <a:gs pos="50000">
                  <a:srgbClr val="FFFF99">
                    <a:shade val="67500"/>
                    <a:satMod val="115000"/>
                  </a:srgbClr>
                </a:gs>
                <a:gs pos="100000">
                  <a:srgbClr val="FFFF99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4286247" y="4134058"/>
              <a:ext cx="857256" cy="98858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3200" b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&lt;</a:t>
              </a:r>
              <a:endParaRPr kumimoji="1" lang="ja-JP" altLang="en-US"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6" name="正方形/長方形 55"/>
            <p:cNvSpPr/>
            <p:nvPr/>
          </p:nvSpPr>
          <p:spPr>
            <a:xfrm>
              <a:off x="4071934" y="3857628"/>
              <a:ext cx="928694" cy="35719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直角三角形 56"/>
            <p:cNvSpPr/>
            <p:nvPr/>
          </p:nvSpPr>
          <p:spPr>
            <a:xfrm>
              <a:off x="5000628" y="3857628"/>
              <a:ext cx="357190" cy="357190"/>
            </a:xfrm>
            <a:prstGeom prst="rtTriangle">
              <a:avLst/>
            </a:prstGeom>
            <a:solidFill>
              <a:srgbClr val="FFFFCC"/>
            </a:solidFill>
            <a:ln w="25400" cmpd="sng">
              <a:solidFill>
                <a:srgbClr val="385D8A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8" name="直線コネクタ 57"/>
            <p:cNvCxnSpPr/>
            <p:nvPr/>
          </p:nvCxnSpPr>
          <p:spPr>
            <a:xfrm rot="10800000">
              <a:off x="4071934" y="5429264"/>
              <a:ext cx="1285884" cy="1588"/>
            </a:xfrm>
            <a:prstGeom prst="line">
              <a:avLst/>
            </a:prstGeom>
            <a:ln w="25400"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コネクタ 58"/>
            <p:cNvCxnSpPr>
              <a:stCxn id="57" idx="4"/>
            </p:cNvCxnSpPr>
            <p:nvPr/>
          </p:nvCxnSpPr>
          <p:spPr>
            <a:xfrm rot="5400000">
              <a:off x="4750595" y="4822041"/>
              <a:ext cx="1214446" cy="1588"/>
            </a:xfrm>
            <a:prstGeom prst="line">
              <a:avLst/>
            </a:prstGeom>
            <a:ln w="25400"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コネクタ 59"/>
            <p:cNvCxnSpPr/>
            <p:nvPr/>
          </p:nvCxnSpPr>
          <p:spPr>
            <a:xfrm rot="5400000">
              <a:off x="3286116" y="4643446"/>
              <a:ext cx="1571636" cy="1588"/>
            </a:xfrm>
            <a:prstGeom prst="line">
              <a:avLst/>
            </a:prstGeom>
            <a:ln w="25400"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コネクタ 60"/>
            <p:cNvCxnSpPr>
              <a:stCxn id="57" idx="0"/>
            </p:cNvCxnSpPr>
            <p:nvPr/>
          </p:nvCxnSpPr>
          <p:spPr>
            <a:xfrm rot="16200000" flipV="1">
              <a:off x="4536281" y="3393281"/>
              <a:ext cx="1588" cy="928694"/>
            </a:xfrm>
            <a:prstGeom prst="line">
              <a:avLst/>
            </a:prstGeom>
            <a:ln w="25400"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テキスト ボックス 61"/>
          <p:cNvSpPr txBox="1"/>
          <p:nvPr/>
        </p:nvSpPr>
        <p:spPr>
          <a:xfrm>
            <a:off x="928662" y="4841326"/>
            <a:ext cx="714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800" b="1" smtClean="0">
                <a:solidFill>
                  <a:srgbClr val="FF000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+mn-ea"/>
                <a:ea typeface="+mn-ea"/>
                <a:cs typeface="Arial" pitchFamily="34" charset="0"/>
              </a:rPr>
              <a:t>0x3C</a:t>
            </a:r>
            <a:endParaRPr kumimoji="1" lang="ja-JP" altLang="en-US" sz="1800" b="1">
              <a:solidFill>
                <a:srgbClr val="FF0000"/>
              </a:solidFill>
              <a:effectLst>
                <a:glow rad="101600">
                  <a:srgbClr val="FFFFCC">
                    <a:alpha val="60000"/>
                  </a:srgbClr>
                </a:glow>
              </a:effectLst>
              <a:latin typeface="+mn-ea"/>
              <a:ea typeface="+mn-ea"/>
              <a:cs typeface="Arial" pitchFamily="34" charset="0"/>
            </a:endParaRPr>
          </a:p>
        </p:txBody>
      </p:sp>
      <p:sp>
        <p:nvSpPr>
          <p:cNvPr id="64" name="正方形/長方形 63"/>
          <p:cNvSpPr/>
          <p:nvPr/>
        </p:nvSpPr>
        <p:spPr>
          <a:xfrm>
            <a:off x="6072652" y="4255535"/>
            <a:ext cx="2500330" cy="928694"/>
          </a:xfrm>
          <a:prstGeom prst="rect">
            <a:avLst/>
          </a:prstGeom>
          <a:solidFill>
            <a:srgbClr val="EAEAEA"/>
          </a:solidFill>
          <a:ln w="28575" cmpd="sng">
            <a:solidFill>
              <a:srgbClr val="6699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5" name="グループ化 134"/>
          <p:cNvGrpSpPr/>
          <p:nvPr/>
        </p:nvGrpSpPr>
        <p:grpSpPr>
          <a:xfrm>
            <a:off x="6072652" y="4255533"/>
            <a:ext cx="2428892" cy="1000132"/>
            <a:chOff x="3679057" y="1211033"/>
            <a:chExt cx="2428892" cy="965120"/>
          </a:xfrm>
        </p:grpSpPr>
        <p:sp>
          <p:nvSpPr>
            <p:cNvPr id="79" name="テキスト ボックス 78"/>
            <p:cNvSpPr txBox="1"/>
            <p:nvPr/>
          </p:nvSpPr>
          <p:spPr>
            <a:xfrm>
              <a:off x="3679057" y="1211033"/>
              <a:ext cx="1214446" cy="5643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3200" smtClean="0">
                  <a:solidFill>
                    <a:srgbClr val="FF0000"/>
                  </a:solidFill>
                  <a:latin typeface="+mn-ea"/>
                </a:rPr>
                <a:t>1</a:t>
              </a:r>
              <a:r>
                <a:rPr kumimoji="1" lang="en-US" altLang="ja-JP" sz="3200" smtClean="0">
                  <a:solidFill>
                    <a:schemeClr val="tx1"/>
                  </a:solidFill>
                  <a:latin typeface="+mn-ea"/>
                </a:rPr>
                <a:t>011</a:t>
              </a:r>
              <a:endParaRPr kumimoji="1" lang="ja-JP" altLang="en-US" sz="320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80" name="テキスト ボックス 79"/>
            <p:cNvSpPr txBox="1"/>
            <p:nvPr/>
          </p:nvSpPr>
          <p:spPr>
            <a:xfrm>
              <a:off x="4893503" y="1211033"/>
              <a:ext cx="1214446" cy="5643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3200" smtClean="0">
                  <a:solidFill>
                    <a:schemeClr val="tx1"/>
                  </a:solidFill>
                  <a:latin typeface="+mn-ea"/>
                </a:rPr>
                <a:t>1100</a:t>
              </a:r>
              <a:endParaRPr kumimoji="1" lang="ja-JP" altLang="en-US" sz="3200">
                <a:solidFill>
                  <a:schemeClr val="tx1"/>
                </a:solidFill>
                <a:latin typeface="+mn-ea"/>
              </a:endParaRPr>
            </a:p>
          </p:txBody>
        </p:sp>
        <p:cxnSp>
          <p:nvCxnSpPr>
            <p:cNvPr id="81" name="直線コネクタ 80"/>
            <p:cNvCxnSpPr/>
            <p:nvPr/>
          </p:nvCxnSpPr>
          <p:spPr>
            <a:xfrm>
              <a:off x="3857620" y="1785926"/>
              <a:ext cx="928694" cy="158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テキスト ボックス 81"/>
            <p:cNvSpPr txBox="1"/>
            <p:nvPr/>
          </p:nvSpPr>
          <p:spPr>
            <a:xfrm>
              <a:off x="3714744" y="1714488"/>
              <a:ext cx="1143008" cy="46166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smtClean="0">
                  <a:solidFill>
                    <a:schemeClr val="tx1"/>
                  </a:solidFill>
                  <a:latin typeface="+mn-ea"/>
                </a:rPr>
                <a:t>B</a:t>
              </a:r>
              <a:endParaRPr kumimoji="1" lang="ja-JP" altLang="en-US" sz="240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83" name="テキスト ボックス 82"/>
            <p:cNvSpPr txBox="1"/>
            <p:nvPr/>
          </p:nvSpPr>
          <p:spPr>
            <a:xfrm>
              <a:off x="4929190" y="1714488"/>
              <a:ext cx="1143008" cy="46166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smtClean="0">
                  <a:solidFill>
                    <a:schemeClr val="tx1"/>
                  </a:solidFill>
                  <a:latin typeface="+mn-ea"/>
                </a:rPr>
                <a:t>C</a:t>
              </a:r>
              <a:endParaRPr kumimoji="1" lang="ja-JP" altLang="en-US" sz="2400">
                <a:solidFill>
                  <a:schemeClr val="tx1"/>
                </a:solidFill>
                <a:latin typeface="+mn-ea"/>
              </a:endParaRPr>
            </a:p>
          </p:txBody>
        </p:sp>
        <p:cxnSp>
          <p:nvCxnSpPr>
            <p:cNvPr id="84" name="直線コネクタ 83"/>
            <p:cNvCxnSpPr/>
            <p:nvPr/>
          </p:nvCxnSpPr>
          <p:spPr>
            <a:xfrm>
              <a:off x="5072066" y="1785926"/>
              <a:ext cx="928694" cy="158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グループ化 22"/>
          <p:cNvGrpSpPr/>
          <p:nvPr/>
        </p:nvGrpSpPr>
        <p:grpSpPr>
          <a:xfrm>
            <a:off x="5142376" y="4241247"/>
            <a:ext cx="715970" cy="931076"/>
            <a:chOff x="4071140" y="3856834"/>
            <a:chExt cx="1287472" cy="1574018"/>
          </a:xfrm>
        </p:grpSpPr>
        <p:sp>
          <p:nvSpPr>
            <p:cNvPr id="71" name="正方形/長方形 70"/>
            <p:cNvSpPr/>
            <p:nvPr/>
          </p:nvSpPr>
          <p:spPr>
            <a:xfrm>
              <a:off x="4071934" y="4214818"/>
              <a:ext cx="1285884" cy="1214446"/>
            </a:xfrm>
            <a:prstGeom prst="rect">
              <a:avLst/>
            </a:prstGeom>
            <a:gradFill flip="none" rotWithShape="1">
              <a:gsLst>
                <a:gs pos="0">
                  <a:srgbClr val="FFFF99">
                    <a:shade val="30000"/>
                    <a:satMod val="115000"/>
                  </a:srgbClr>
                </a:gs>
                <a:gs pos="50000">
                  <a:srgbClr val="FFFF99">
                    <a:shade val="67500"/>
                    <a:satMod val="115000"/>
                  </a:srgbClr>
                </a:gs>
                <a:gs pos="100000">
                  <a:srgbClr val="FFFF99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テキスト ボックス 71"/>
            <p:cNvSpPr txBox="1"/>
            <p:nvPr/>
          </p:nvSpPr>
          <p:spPr>
            <a:xfrm>
              <a:off x="4286247" y="4134058"/>
              <a:ext cx="857256" cy="98858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ja-JP" altLang="en-US" sz="3200" b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ｼ</a:t>
              </a:r>
              <a:endParaRPr kumimoji="1" lang="ja-JP" altLang="en-US"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3" name="正方形/長方形 72"/>
            <p:cNvSpPr/>
            <p:nvPr/>
          </p:nvSpPr>
          <p:spPr>
            <a:xfrm>
              <a:off x="4071934" y="3857628"/>
              <a:ext cx="928694" cy="35719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直角三角形 73"/>
            <p:cNvSpPr/>
            <p:nvPr/>
          </p:nvSpPr>
          <p:spPr>
            <a:xfrm>
              <a:off x="5000628" y="3857628"/>
              <a:ext cx="357190" cy="357190"/>
            </a:xfrm>
            <a:prstGeom prst="rtTriangle">
              <a:avLst/>
            </a:prstGeom>
            <a:solidFill>
              <a:srgbClr val="FFFFCC"/>
            </a:solidFill>
            <a:ln w="25400" cmpd="sng">
              <a:solidFill>
                <a:srgbClr val="385D8A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75" name="直線コネクタ 74"/>
            <p:cNvCxnSpPr/>
            <p:nvPr/>
          </p:nvCxnSpPr>
          <p:spPr>
            <a:xfrm rot="10800000">
              <a:off x="4071934" y="5429264"/>
              <a:ext cx="1285884" cy="1588"/>
            </a:xfrm>
            <a:prstGeom prst="line">
              <a:avLst/>
            </a:prstGeom>
            <a:ln w="25400"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コネクタ 75"/>
            <p:cNvCxnSpPr>
              <a:stCxn id="74" idx="4"/>
            </p:cNvCxnSpPr>
            <p:nvPr/>
          </p:nvCxnSpPr>
          <p:spPr>
            <a:xfrm rot="5400000">
              <a:off x="4750595" y="4822041"/>
              <a:ext cx="1214446" cy="1588"/>
            </a:xfrm>
            <a:prstGeom prst="line">
              <a:avLst/>
            </a:prstGeom>
            <a:ln w="25400"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コネクタ 76"/>
            <p:cNvCxnSpPr/>
            <p:nvPr/>
          </p:nvCxnSpPr>
          <p:spPr>
            <a:xfrm rot="5400000">
              <a:off x="3286116" y="4643446"/>
              <a:ext cx="1571636" cy="1588"/>
            </a:xfrm>
            <a:prstGeom prst="line">
              <a:avLst/>
            </a:prstGeom>
            <a:ln w="25400"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コネクタ 77"/>
            <p:cNvCxnSpPr>
              <a:stCxn id="74" idx="0"/>
            </p:cNvCxnSpPr>
            <p:nvPr/>
          </p:nvCxnSpPr>
          <p:spPr>
            <a:xfrm rot="16200000" flipV="1">
              <a:off x="4536281" y="3393281"/>
              <a:ext cx="1588" cy="928694"/>
            </a:xfrm>
            <a:prstGeom prst="line">
              <a:avLst/>
            </a:prstGeom>
            <a:ln w="25400"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テキスト ボックス 66"/>
          <p:cNvSpPr txBox="1"/>
          <p:nvPr/>
        </p:nvSpPr>
        <p:spPr>
          <a:xfrm>
            <a:off x="5141916" y="4827038"/>
            <a:ext cx="714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800" b="1" smtClean="0">
                <a:solidFill>
                  <a:srgbClr val="FF000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+mn-ea"/>
                <a:ea typeface="+mn-ea"/>
              </a:rPr>
              <a:t>0xBC</a:t>
            </a:r>
            <a:endParaRPr kumimoji="1" lang="ja-JP" altLang="en-US" sz="1800" b="1">
              <a:solidFill>
                <a:srgbClr val="FF0000"/>
              </a:solidFill>
              <a:effectLst>
                <a:glow rad="101600">
                  <a:srgbClr val="FFFFCC">
                    <a:alpha val="60000"/>
                  </a:srgbClr>
                </a:glow>
              </a:effectLst>
              <a:latin typeface="+mn-ea"/>
              <a:ea typeface="+mn-ea"/>
            </a:endParaRPr>
          </a:p>
        </p:txBody>
      </p:sp>
      <p:grpSp>
        <p:nvGrpSpPr>
          <p:cNvPr id="68" name="グループ化 151"/>
          <p:cNvGrpSpPr/>
          <p:nvPr/>
        </p:nvGrpSpPr>
        <p:grpSpPr>
          <a:xfrm>
            <a:off x="4429578" y="4541287"/>
            <a:ext cx="500066" cy="428628"/>
            <a:chOff x="3929058" y="3429000"/>
            <a:chExt cx="642942" cy="428628"/>
          </a:xfrm>
        </p:grpSpPr>
        <p:sp>
          <p:nvSpPr>
            <p:cNvPr id="69" name="正方形/長方形 68"/>
            <p:cNvSpPr/>
            <p:nvPr/>
          </p:nvSpPr>
          <p:spPr>
            <a:xfrm>
              <a:off x="3929058" y="3429000"/>
              <a:ext cx="642942" cy="142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正方形/長方形 69"/>
            <p:cNvSpPr/>
            <p:nvPr/>
          </p:nvSpPr>
          <p:spPr>
            <a:xfrm>
              <a:off x="3929058" y="3714752"/>
              <a:ext cx="642942" cy="142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5" name="正方形/長方形 84"/>
          <p:cNvSpPr/>
          <p:nvPr/>
        </p:nvSpPr>
        <p:spPr>
          <a:xfrm>
            <a:off x="1857810" y="5398543"/>
            <a:ext cx="2286016" cy="928694"/>
          </a:xfrm>
          <a:prstGeom prst="rect">
            <a:avLst/>
          </a:prstGeom>
          <a:solidFill>
            <a:srgbClr val="EAEAEA"/>
          </a:solidFill>
          <a:ln w="28575" cmpd="sng">
            <a:solidFill>
              <a:srgbClr val="6699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6" name="グループ化 85"/>
          <p:cNvGrpSpPr/>
          <p:nvPr/>
        </p:nvGrpSpPr>
        <p:grpSpPr>
          <a:xfrm>
            <a:off x="1857810" y="5398543"/>
            <a:ext cx="2286016" cy="1000132"/>
            <a:chOff x="3679057" y="1211033"/>
            <a:chExt cx="2286016" cy="965120"/>
          </a:xfrm>
        </p:grpSpPr>
        <p:sp>
          <p:nvSpPr>
            <p:cNvPr id="87" name="テキスト ボックス 86"/>
            <p:cNvSpPr txBox="1"/>
            <p:nvPr/>
          </p:nvSpPr>
          <p:spPr>
            <a:xfrm>
              <a:off x="3679057" y="1211033"/>
              <a:ext cx="1214446" cy="5643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3200" smtClean="0">
                  <a:solidFill>
                    <a:schemeClr val="tx1"/>
                  </a:solidFill>
                  <a:latin typeface="+mn-ea"/>
                </a:rPr>
                <a:t>0011</a:t>
              </a:r>
              <a:endParaRPr kumimoji="1" lang="ja-JP" altLang="en-US" sz="320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88" name="テキスト ボックス 87"/>
            <p:cNvSpPr txBox="1"/>
            <p:nvPr/>
          </p:nvSpPr>
          <p:spPr>
            <a:xfrm>
              <a:off x="4750627" y="1211033"/>
              <a:ext cx="1214446" cy="5643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3200" smtClean="0">
                  <a:solidFill>
                    <a:schemeClr val="tx1"/>
                  </a:solidFill>
                  <a:latin typeface="+mn-ea"/>
                </a:rPr>
                <a:t>1110</a:t>
              </a:r>
              <a:endParaRPr kumimoji="1" lang="ja-JP" altLang="en-US" sz="3200">
                <a:solidFill>
                  <a:schemeClr val="tx1"/>
                </a:solidFill>
                <a:latin typeface="+mn-ea"/>
              </a:endParaRPr>
            </a:p>
          </p:txBody>
        </p:sp>
        <p:cxnSp>
          <p:nvCxnSpPr>
            <p:cNvPr id="89" name="直線コネクタ 88"/>
            <p:cNvCxnSpPr/>
            <p:nvPr/>
          </p:nvCxnSpPr>
          <p:spPr>
            <a:xfrm>
              <a:off x="3857620" y="1785926"/>
              <a:ext cx="928694" cy="158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テキスト ボックス 89"/>
            <p:cNvSpPr txBox="1"/>
            <p:nvPr/>
          </p:nvSpPr>
          <p:spPr>
            <a:xfrm>
              <a:off x="3714744" y="1714488"/>
              <a:ext cx="1143008" cy="46166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smtClean="0">
                  <a:solidFill>
                    <a:schemeClr val="tx1"/>
                  </a:solidFill>
                  <a:latin typeface="+mn-ea"/>
                </a:rPr>
                <a:t>3</a:t>
              </a:r>
              <a:endParaRPr kumimoji="1" lang="ja-JP" altLang="en-US" sz="240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91" name="テキスト ボックス 90"/>
            <p:cNvSpPr txBox="1"/>
            <p:nvPr/>
          </p:nvSpPr>
          <p:spPr>
            <a:xfrm>
              <a:off x="4786314" y="1714488"/>
              <a:ext cx="1143008" cy="46166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smtClean="0">
                  <a:solidFill>
                    <a:schemeClr val="tx1"/>
                  </a:solidFill>
                  <a:latin typeface="+mn-ea"/>
                </a:rPr>
                <a:t>E</a:t>
              </a:r>
              <a:endParaRPr kumimoji="1" lang="ja-JP" altLang="en-US" sz="2400">
                <a:solidFill>
                  <a:schemeClr val="tx1"/>
                </a:solidFill>
                <a:latin typeface="+mn-ea"/>
              </a:endParaRPr>
            </a:p>
          </p:txBody>
        </p:sp>
        <p:cxnSp>
          <p:nvCxnSpPr>
            <p:cNvPr id="92" name="直線コネクタ 91"/>
            <p:cNvCxnSpPr/>
            <p:nvPr/>
          </p:nvCxnSpPr>
          <p:spPr>
            <a:xfrm>
              <a:off x="4929190" y="1785926"/>
              <a:ext cx="928694" cy="158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グループ化 22"/>
          <p:cNvGrpSpPr/>
          <p:nvPr/>
        </p:nvGrpSpPr>
        <p:grpSpPr>
          <a:xfrm>
            <a:off x="929116" y="5398543"/>
            <a:ext cx="715968" cy="931076"/>
            <a:chOff x="4071140" y="3856834"/>
            <a:chExt cx="1287472" cy="1574018"/>
          </a:xfrm>
        </p:grpSpPr>
        <p:sp>
          <p:nvSpPr>
            <p:cNvPr id="94" name="正方形/長方形 93"/>
            <p:cNvSpPr/>
            <p:nvPr/>
          </p:nvSpPr>
          <p:spPr>
            <a:xfrm>
              <a:off x="4071934" y="4214818"/>
              <a:ext cx="1285884" cy="1214446"/>
            </a:xfrm>
            <a:prstGeom prst="rect">
              <a:avLst/>
            </a:prstGeom>
            <a:gradFill flip="none" rotWithShape="1">
              <a:gsLst>
                <a:gs pos="0">
                  <a:srgbClr val="FFFF99">
                    <a:shade val="30000"/>
                    <a:satMod val="115000"/>
                  </a:srgbClr>
                </a:gs>
                <a:gs pos="50000">
                  <a:srgbClr val="FFFF99">
                    <a:shade val="67500"/>
                    <a:satMod val="115000"/>
                  </a:srgbClr>
                </a:gs>
                <a:gs pos="100000">
                  <a:srgbClr val="FFFF99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テキスト ボックス 94"/>
            <p:cNvSpPr txBox="1"/>
            <p:nvPr/>
          </p:nvSpPr>
          <p:spPr>
            <a:xfrm>
              <a:off x="4286247" y="4134058"/>
              <a:ext cx="857256" cy="98858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3200" b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&gt;</a:t>
              </a:r>
              <a:endParaRPr kumimoji="1" lang="ja-JP" altLang="en-US"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6" name="正方形/長方形 95"/>
            <p:cNvSpPr/>
            <p:nvPr/>
          </p:nvSpPr>
          <p:spPr>
            <a:xfrm>
              <a:off x="4071934" y="3857628"/>
              <a:ext cx="928694" cy="35719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直角三角形 96"/>
            <p:cNvSpPr/>
            <p:nvPr/>
          </p:nvSpPr>
          <p:spPr>
            <a:xfrm>
              <a:off x="5000628" y="3857628"/>
              <a:ext cx="357190" cy="357190"/>
            </a:xfrm>
            <a:prstGeom prst="rtTriangle">
              <a:avLst/>
            </a:prstGeom>
            <a:solidFill>
              <a:srgbClr val="FFFFCC"/>
            </a:solidFill>
            <a:ln w="25400" cmpd="sng">
              <a:solidFill>
                <a:srgbClr val="385D8A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98" name="直線コネクタ 97"/>
            <p:cNvCxnSpPr/>
            <p:nvPr/>
          </p:nvCxnSpPr>
          <p:spPr>
            <a:xfrm rot="10800000">
              <a:off x="4071934" y="5429264"/>
              <a:ext cx="1285884" cy="1588"/>
            </a:xfrm>
            <a:prstGeom prst="line">
              <a:avLst/>
            </a:prstGeom>
            <a:ln w="25400"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線コネクタ 98"/>
            <p:cNvCxnSpPr>
              <a:stCxn id="97" idx="4"/>
            </p:cNvCxnSpPr>
            <p:nvPr/>
          </p:nvCxnSpPr>
          <p:spPr>
            <a:xfrm rot="5400000">
              <a:off x="4750595" y="4822041"/>
              <a:ext cx="1214446" cy="1588"/>
            </a:xfrm>
            <a:prstGeom prst="line">
              <a:avLst/>
            </a:prstGeom>
            <a:ln w="25400"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線コネクタ 99"/>
            <p:cNvCxnSpPr/>
            <p:nvPr/>
          </p:nvCxnSpPr>
          <p:spPr>
            <a:xfrm rot="5400000">
              <a:off x="3286116" y="4643446"/>
              <a:ext cx="1571636" cy="1588"/>
            </a:xfrm>
            <a:prstGeom prst="line">
              <a:avLst/>
            </a:prstGeom>
            <a:ln w="25400"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線コネクタ 100"/>
            <p:cNvCxnSpPr>
              <a:stCxn id="97" idx="0"/>
            </p:cNvCxnSpPr>
            <p:nvPr/>
          </p:nvCxnSpPr>
          <p:spPr>
            <a:xfrm rot="16200000" flipV="1">
              <a:off x="4536281" y="3393281"/>
              <a:ext cx="1588" cy="928694"/>
            </a:xfrm>
            <a:prstGeom prst="line">
              <a:avLst/>
            </a:prstGeom>
            <a:ln w="25400"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テキスト ボックス 101"/>
          <p:cNvSpPr txBox="1"/>
          <p:nvPr/>
        </p:nvSpPr>
        <p:spPr>
          <a:xfrm>
            <a:off x="928662" y="5993859"/>
            <a:ext cx="714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800" b="1" smtClean="0">
                <a:solidFill>
                  <a:srgbClr val="FF000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+mn-ea"/>
                <a:ea typeface="+mn-ea"/>
                <a:cs typeface="Arial" pitchFamily="34" charset="0"/>
              </a:rPr>
              <a:t>0x3E</a:t>
            </a:r>
            <a:endParaRPr kumimoji="1" lang="ja-JP" altLang="en-US" sz="1800" b="1">
              <a:solidFill>
                <a:srgbClr val="FF0000"/>
              </a:solidFill>
              <a:effectLst>
                <a:glow rad="101600">
                  <a:srgbClr val="FFFFCC">
                    <a:alpha val="60000"/>
                  </a:srgbClr>
                </a:glow>
              </a:effectLst>
              <a:latin typeface="+mn-ea"/>
              <a:ea typeface="+mn-ea"/>
              <a:cs typeface="Arial" pitchFamily="34" charset="0"/>
            </a:endParaRPr>
          </a:p>
        </p:txBody>
      </p:sp>
      <p:grpSp>
        <p:nvGrpSpPr>
          <p:cNvPr id="104" name="グループ化 22"/>
          <p:cNvGrpSpPr/>
          <p:nvPr/>
        </p:nvGrpSpPr>
        <p:grpSpPr>
          <a:xfrm>
            <a:off x="5142376" y="5384255"/>
            <a:ext cx="715970" cy="931076"/>
            <a:chOff x="4071140" y="3856834"/>
            <a:chExt cx="1287472" cy="1574018"/>
          </a:xfrm>
        </p:grpSpPr>
        <p:sp>
          <p:nvSpPr>
            <p:cNvPr id="117" name="正方形/長方形 116"/>
            <p:cNvSpPr/>
            <p:nvPr/>
          </p:nvSpPr>
          <p:spPr>
            <a:xfrm>
              <a:off x="4071934" y="4214818"/>
              <a:ext cx="1285884" cy="1214446"/>
            </a:xfrm>
            <a:prstGeom prst="rect">
              <a:avLst/>
            </a:prstGeom>
            <a:gradFill flip="none" rotWithShape="1">
              <a:gsLst>
                <a:gs pos="0">
                  <a:srgbClr val="FFFF99">
                    <a:shade val="30000"/>
                    <a:satMod val="115000"/>
                  </a:srgbClr>
                </a:gs>
                <a:gs pos="50000">
                  <a:srgbClr val="FFFF99">
                    <a:shade val="67500"/>
                    <a:satMod val="115000"/>
                  </a:srgbClr>
                </a:gs>
                <a:gs pos="100000">
                  <a:srgbClr val="FFFF99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テキスト ボックス 117"/>
            <p:cNvSpPr txBox="1"/>
            <p:nvPr/>
          </p:nvSpPr>
          <p:spPr>
            <a:xfrm>
              <a:off x="4286247" y="4134058"/>
              <a:ext cx="857256" cy="98858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3200" b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ｾ</a:t>
              </a:r>
              <a:endParaRPr kumimoji="1" lang="ja-JP" altLang="en-US"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9" name="正方形/長方形 118"/>
            <p:cNvSpPr/>
            <p:nvPr/>
          </p:nvSpPr>
          <p:spPr>
            <a:xfrm>
              <a:off x="4071934" y="3857628"/>
              <a:ext cx="928694" cy="35719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直角三角形 119"/>
            <p:cNvSpPr/>
            <p:nvPr/>
          </p:nvSpPr>
          <p:spPr>
            <a:xfrm>
              <a:off x="5000628" y="3857628"/>
              <a:ext cx="357190" cy="357190"/>
            </a:xfrm>
            <a:prstGeom prst="rtTriangle">
              <a:avLst/>
            </a:prstGeom>
            <a:solidFill>
              <a:srgbClr val="FFFFCC"/>
            </a:solidFill>
            <a:ln w="25400" cmpd="sng">
              <a:solidFill>
                <a:srgbClr val="385D8A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21" name="直線コネクタ 120"/>
            <p:cNvCxnSpPr/>
            <p:nvPr/>
          </p:nvCxnSpPr>
          <p:spPr>
            <a:xfrm rot="10800000">
              <a:off x="4071934" y="5429264"/>
              <a:ext cx="1285884" cy="1588"/>
            </a:xfrm>
            <a:prstGeom prst="line">
              <a:avLst/>
            </a:prstGeom>
            <a:ln w="25400"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線コネクタ 121"/>
            <p:cNvCxnSpPr>
              <a:stCxn id="120" idx="4"/>
            </p:cNvCxnSpPr>
            <p:nvPr/>
          </p:nvCxnSpPr>
          <p:spPr>
            <a:xfrm rot="5400000">
              <a:off x="4750595" y="4822041"/>
              <a:ext cx="1214446" cy="1588"/>
            </a:xfrm>
            <a:prstGeom prst="line">
              <a:avLst/>
            </a:prstGeom>
            <a:ln w="25400"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線コネクタ 122"/>
            <p:cNvCxnSpPr/>
            <p:nvPr/>
          </p:nvCxnSpPr>
          <p:spPr>
            <a:xfrm rot="5400000">
              <a:off x="3286116" y="4643446"/>
              <a:ext cx="1571636" cy="1588"/>
            </a:xfrm>
            <a:prstGeom prst="line">
              <a:avLst/>
            </a:prstGeom>
            <a:ln w="25400"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線コネクタ 123"/>
            <p:cNvCxnSpPr>
              <a:stCxn id="120" idx="0"/>
            </p:cNvCxnSpPr>
            <p:nvPr/>
          </p:nvCxnSpPr>
          <p:spPr>
            <a:xfrm rot="16200000" flipV="1">
              <a:off x="4536281" y="3393281"/>
              <a:ext cx="1588" cy="928694"/>
            </a:xfrm>
            <a:prstGeom prst="line">
              <a:avLst/>
            </a:prstGeom>
            <a:ln w="25400"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" name="テキスト ボックス 104"/>
          <p:cNvSpPr txBox="1"/>
          <p:nvPr/>
        </p:nvSpPr>
        <p:spPr>
          <a:xfrm>
            <a:off x="5141916" y="5970046"/>
            <a:ext cx="714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800" b="1" smtClean="0">
                <a:solidFill>
                  <a:srgbClr val="FF000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+mn-ea"/>
                <a:ea typeface="+mn-ea"/>
              </a:rPr>
              <a:t>0xBE</a:t>
            </a:r>
            <a:endParaRPr kumimoji="1" lang="ja-JP" altLang="en-US" sz="1800" b="1">
              <a:solidFill>
                <a:srgbClr val="FF0000"/>
              </a:solidFill>
              <a:effectLst>
                <a:glow rad="101600">
                  <a:srgbClr val="FFFFCC">
                    <a:alpha val="60000"/>
                  </a:srgbClr>
                </a:glow>
              </a:effectLst>
              <a:latin typeface="+mn-ea"/>
              <a:ea typeface="+mn-ea"/>
            </a:endParaRPr>
          </a:p>
        </p:txBody>
      </p:sp>
      <p:grpSp>
        <p:nvGrpSpPr>
          <p:cNvPr id="106" name="グループ化 190"/>
          <p:cNvGrpSpPr/>
          <p:nvPr/>
        </p:nvGrpSpPr>
        <p:grpSpPr>
          <a:xfrm>
            <a:off x="4429578" y="5684295"/>
            <a:ext cx="500066" cy="428628"/>
            <a:chOff x="3929058" y="3429000"/>
            <a:chExt cx="642942" cy="428628"/>
          </a:xfrm>
        </p:grpSpPr>
        <p:sp>
          <p:nvSpPr>
            <p:cNvPr id="115" name="正方形/長方形 114"/>
            <p:cNvSpPr/>
            <p:nvPr/>
          </p:nvSpPr>
          <p:spPr>
            <a:xfrm>
              <a:off x="3929058" y="3429000"/>
              <a:ext cx="642942" cy="142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正方形/長方形 115"/>
            <p:cNvSpPr/>
            <p:nvPr/>
          </p:nvSpPr>
          <p:spPr>
            <a:xfrm>
              <a:off x="3929058" y="3714752"/>
              <a:ext cx="642942" cy="142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7" name="正方形/長方形 106"/>
          <p:cNvSpPr/>
          <p:nvPr/>
        </p:nvSpPr>
        <p:spPr>
          <a:xfrm>
            <a:off x="6072652" y="5398543"/>
            <a:ext cx="2500330" cy="928694"/>
          </a:xfrm>
          <a:prstGeom prst="rect">
            <a:avLst/>
          </a:prstGeom>
          <a:solidFill>
            <a:srgbClr val="EAEAEA"/>
          </a:solidFill>
          <a:ln w="28575" cmpd="sng">
            <a:solidFill>
              <a:srgbClr val="6699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08" name="グループ化 173"/>
          <p:cNvGrpSpPr/>
          <p:nvPr/>
        </p:nvGrpSpPr>
        <p:grpSpPr>
          <a:xfrm>
            <a:off x="6072652" y="5398541"/>
            <a:ext cx="2428892" cy="1000132"/>
            <a:chOff x="3679057" y="1211033"/>
            <a:chExt cx="2428892" cy="965120"/>
          </a:xfrm>
        </p:grpSpPr>
        <p:sp>
          <p:nvSpPr>
            <p:cNvPr id="109" name="テキスト ボックス 108"/>
            <p:cNvSpPr txBox="1"/>
            <p:nvPr/>
          </p:nvSpPr>
          <p:spPr>
            <a:xfrm>
              <a:off x="3679057" y="1211033"/>
              <a:ext cx="1214446" cy="5643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3200" smtClean="0">
                  <a:solidFill>
                    <a:srgbClr val="FF0000"/>
                  </a:solidFill>
                  <a:latin typeface="+mn-ea"/>
                </a:rPr>
                <a:t>1</a:t>
              </a:r>
              <a:r>
                <a:rPr kumimoji="1" lang="en-US" altLang="ja-JP" sz="3200" smtClean="0">
                  <a:solidFill>
                    <a:schemeClr val="tx1"/>
                  </a:solidFill>
                  <a:latin typeface="+mn-ea"/>
                </a:rPr>
                <a:t>011</a:t>
              </a:r>
              <a:endParaRPr kumimoji="1" lang="ja-JP" altLang="en-US" sz="320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110" name="テキスト ボックス 109"/>
            <p:cNvSpPr txBox="1"/>
            <p:nvPr/>
          </p:nvSpPr>
          <p:spPr>
            <a:xfrm>
              <a:off x="4893503" y="1211033"/>
              <a:ext cx="1214446" cy="5643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3200" smtClean="0">
                  <a:solidFill>
                    <a:schemeClr val="tx1"/>
                  </a:solidFill>
                  <a:latin typeface="+mn-ea"/>
                </a:rPr>
                <a:t>1110</a:t>
              </a:r>
              <a:endParaRPr kumimoji="1" lang="ja-JP" altLang="en-US" sz="3200">
                <a:solidFill>
                  <a:schemeClr val="tx1"/>
                </a:solidFill>
                <a:latin typeface="+mn-ea"/>
              </a:endParaRPr>
            </a:p>
          </p:txBody>
        </p:sp>
        <p:cxnSp>
          <p:nvCxnSpPr>
            <p:cNvPr id="111" name="直線コネクタ 110"/>
            <p:cNvCxnSpPr/>
            <p:nvPr/>
          </p:nvCxnSpPr>
          <p:spPr>
            <a:xfrm>
              <a:off x="3857620" y="1785926"/>
              <a:ext cx="928694" cy="158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テキスト ボックス 111"/>
            <p:cNvSpPr txBox="1"/>
            <p:nvPr/>
          </p:nvSpPr>
          <p:spPr>
            <a:xfrm>
              <a:off x="3714744" y="1714488"/>
              <a:ext cx="1143008" cy="46166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smtClean="0">
                  <a:solidFill>
                    <a:schemeClr val="tx1"/>
                  </a:solidFill>
                  <a:latin typeface="+mn-ea"/>
                </a:rPr>
                <a:t>B</a:t>
              </a:r>
              <a:endParaRPr kumimoji="1" lang="ja-JP" altLang="en-US" sz="240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113" name="テキスト ボックス 112"/>
            <p:cNvSpPr txBox="1"/>
            <p:nvPr/>
          </p:nvSpPr>
          <p:spPr>
            <a:xfrm>
              <a:off x="4929190" y="1714488"/>
              <a:ext cx="1143008" cy="46166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smtClean="0">
                  <a:solidFill>
                    <a:schemeClr val="tx1"/>
                  </a:solidFill>
                  <a:latin typeface="+mn-ea"/>
                </a:rPr>
                <a:t>E</a:t>
              </a:r>
              <a:endParaRPr kumimoji="1" lang="ja-JP" altLang="en-US" sz="2400">
                <a:solidFill>
                  <a:schemeClr val="tx1"/>
                </a:solidFill>
                <a:latin typeface="+mn-ea"/>
              </a:endParaRPr>
            </a:p>
          </p:txBody>
        </p:sp>
        <p:cxnSp>
          <p:nvCxnSpPr>
            <p:cNvPr id="114" name="直線コネクタ 113"/>
            <p:cNvCxnSpPr/>
            <p:nvPr/>
          </p:nvCxnSpPr>
          <p:spPr>
            <a:xfrm>
              <a:off x="5072066" y="1785926"/>
              <a:ext cx="928694" cy="158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Interpreting 7-bit encoding </a:t>
            </a:r>
            <a:endParaRPr kumimoji="1" lang="ja-JP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071546"/>
            <a:ext cx="805762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6587" y="3929066"/>
            <a:ext cx="7237413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テキスト ボックス 124"/>
          <p:cNvSpPr txBox="1"/>
          <p:nvPr/>
        </p:nvSpPr>
        <p:spPr>
          <a:xfrm>
            <a:off x="214282" y="2428868"/>
            <a:ext cx="8643998" cy="3785652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0000">
                <a:schemeClr val="tx1">
                  <a:lumMod val="75000"/>
                  <a:lumOff val="25000"/>
                </a:schemeClr>
              </a:gs>
              <a:gs pos="85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ja-JP" sz="200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MIME-Version: 1.0</a:t>
            </a:r>
          </a:p>
          <a:p>
            <a:r>
              <a:rPr lang="en-US" altLang="ja-JP" sz="200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Content-Type: text/plain; charset=US-ASCII</a:t>
            </a:r>
          </a:p>
          <a:p>
            <a:r>
              <a:rPr lang="en-US" altLang="ja-JP" sz="200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Content-Transfer-Encoding: 7bit</a:t>
            </a:r>
          </a:p>
          <a:p>
            <a:r>
              <a:rPr lang="en-US" altLang="ja-JP" sz="200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 </a:t>
            </a:r>
          </a:p>
          <a:p>
            <a:r>
              <a:rPr lang="en-US" altLang="ja-JP" sz="200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This is test mail</a:t>
            </a:r>
          </a:p>
          <a:p>
            <a:endParaRPr lang="en-US" altLang="ja-JP" sz="2000" smtClean="0">
              <a:solidFill>
                <a:schemeClr val="bg1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r>
              <a:rPr lang="en-US" altLang="ja-JP" sz="200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begin 644 </a:t>
            </a:r>
            <a:r>
              <a:rPr lang="en-US" altLang="ja-JP" sz="200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eicar.com</a:t>
            </a:r>
          </a:p>
          <a:p>
            <a:r>
              <a:rPr lang="ja-JP" altLang="en-US" sz="2000" smtClean="0">
                <a:solidFill>
                  <a:srgbClr val="2BE33D"/>
                </a:solidFill>
                <a:latin typeface="ＭＳ ゴシック" pitchFamily="49" charset="-128"/>
                <a:ea typeface="ＭＳ ゴシック" pitchFamily="49" charset="-128"/>
              </a:rPr>
              <a:t>ﾍｶ</a:t>
            </a:r>
            <a:r>
              <a:rPr lang="en-US" altLang="ja-JP" sz="200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#5/(5`E0$%06S1&lt;4%I8-30H4%XI-T-#*3=])</a:t>
            </a:r>
          </a:p>
          <a:p>
            <a:r>
              <a:rPr lang="en-US" altLang="ja-JP" sz="200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$5)0T%2+5-404Y$05)$+4%.</a:t>
            </a:r>
          </a:p>
          <a:p>
            <a:r>
              <a:rPr lang="en-US" altLang="ja-JP" sz="200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75$E625)54RU415-4+49)3$4A)$@K2"I#</a:t>
            </a:r>
          </a:p>
          <a:p>
            <a:r>
              <a:rPr lang="en-US" altLang="ja-JP" sz="200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`</a:t>
            </a:r>
          </a:p>
          <a:p>
            <a:r>
              <a:rPr lang="en-US" altLang="ja-JP" sz="200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end</a:t>
            </a:r>
            <a:endParaRPr lang="en-US" altLang="ja-JP" sz="2000" smtClean="0">
              <a:solidFill>
                <a:schemeClr val="bg1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525962"/>
          </a:xfrm>
        </p:spPr>
        <p:txBody>
          <a:bodyPr/>
          <a:lstStyle/>
          <a:p>
            <a:r>
              <a:rPr lang="en-US" altLang="ja-JP" sz="3200" smtClean="0">
                <a:latin typeface="Arial Black" pitchFamily="34" charset="0"/>
              </a:rPr>
              <a:t>OE also ignores </a:t>
            </a:r>
            <a:r>
              <a:rPr lang="en-US" altLang="ja-JP" sz="3200" smtClean="0">
                <a:latin typeface="Arial Black" pitchFamily="34" charset="0"/>
              </a:rPr>
              <a:t>the most significant bit of US-ASCII</a:t>
            </a:r>
            <a:r>
              <a:rPr lang="en-US" altLang="ja-JP" sz="3200" smtClean="0">
                <a:latin typeface="Arial Black" pitchFamily="34" charset="0"/>
              </a:rPr>
              <a:t>.</a:t>
            </a:r>
            <a:endParaRPr lang="en-US" altLang="ja-JP" sz="3200" smtClean="0">
              <a:latin typeface="Arial Black" pitchFamily="34" charset="0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mtClean="0"/>
              <a:t>Interpreting 7-bit encoding </a:t>
            </a:r>
            <a:endParaRPr kumimoji="1" lang="ja-JP" altLang="en-US"/>
          </a:p>
        </p:txBody>
      </p:sp>
      <p:grpSp>
        <p:nvGrpSpPr>
          <p:cNvPr id="28" name="グループ化 22"/>
          <p:cNvGrpSpPr/>
          <p:nvPr/>
        </p:nvGrpSpPr>
        <p:grpSpPr>
          <a:xfrm>
            <a:off x="6072198" y="3714752"/>
            <a:ext cx="715968" cy="931076"/>
            <a:chOff x="4071140" y="3856834"/>
            <a:chExt cx="1287472" cy="1574018"/>
          </a:xfrm>
        </p:grpSpPr>
        <p:sp>
          <p:nvSpPr>
            <p:cNvPr id="54" name="正方形/長方形 53"/>
            <p:cNvSpPr/>
            <p:nvPr/>
          </p:nvSpPr>
          <p:spPr>
            <a:xfrm>
              <a:off x="4071934" y="4214818"/>
              <a:ext cx="1285884" cy="1214446"/>
            </a:xfrm>
            <a:prstGeom prst="rect">
              <a:avLst/>
            </a:prstGeom>
            <a:gradFill flip="none" rotWithShape="1">
              <a:gsLst>
                <a:gs pos="0">
                  <a:srgbClr val="FFFF99">
                    <a:shade val="30000"/>
                    <a:satMod val="115000"/>
                  </a:srgbClr>
                </a:gs>
                <a:gs pos="50000">
                  <a:srgbClr val="FFFF99">
                    <a:shade val="67500"/>
                    <a:satMod val="115000"/>
                  </a:srgbClr>
                </a:gs>
                <a:gs pos="100000">
                  <a:srgbClr val="FFFF99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4286247" y="4134057"/>
              <a:ext cx="857256" cy="988583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ja-JP" altLang="en-US" sz="3200" b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ﾍ</a:t>
              </a:r>
              <a:endParaRPr kumimoji="1" lang="ja-JP" altLang="en-US"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6" name="正方形/長方形 55"/>
            <p:cNvSpPr/>
            <p:nvPr/>
          </p:nvSpPr>
          <p:spPr>
            <a:xfrm>
              <a:off x="4071934" y="3857628"/>
              <a:ext cx="928694" cy="35719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直角三角形 56"/>
            <p:cNvSpPr/>
            <p:nvPr/>
          </p:nvSpPr>
          <p:spPr>
            <a:xfrm>
              <a:off x="5000628" y="3857628"/>
              <a:ext cx="357190" cy="357190"/>
            </a:xfrm>
            <a:prstGeom prst="rtTriangle">
              <a:avLst/>
            </a:prstGeom>
            <a:solidFill>
              <a:srgbClr val="FFFFCC"/>
            </a:solidFill>
            <a:ln w="25400" cmpd="sng">
              <a:solidFill>
                <a:srgbClr val="385D8A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8" name="直線コネクタ 57"/>
            <p:cNvCxnSpPr/>
            <p:nvPr/>
          </p:nvCxnSpPr>
          <p:spPr>
            <a:xfrm rot="10800000">
              <a:off x="4071934" y="5429264"/>
              <a:ext cx="1285884" cy="1588"/>
            </a:xfrm>
            <a:prstGeom prst="line">
              <a:avLst/>
            </a:prstGeom>
            <a:ln w="25400"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コネクタ 58"/>
            <p:cNvCxnSpPr>
              <a:stCxn id="57" idx="4"/>
            </p:cNvCxnSpPr>
            <p:nvPr/>
          </p:nvCxnSpPr>
          <p:spPr>
            <a:xfrm rot="5400000">
              <a:off x="4750595" y="4822041"/>
              <a:ext cx="1214446" cy="1588"/>
            </a:xfrm>
            <a:prstGeom prst="line">
              <a:avLst/>
            </a:prstGeom>
            <a:ln w="25400"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コネクタ 59"/>
            <p:cNvCxnSpPr/>
            <p:nvPr/>
          </p:nvCxnSpPr>
          <p:spPr>
            <a:xfrm rot="5400000">
              <a:off x="3286116" y="4643446"/>
              <a:ext cx="1571636" cy="1588"/>
            </a:xfrm>
            <a:prstGeom prst="line">
              <a:avLst/>
            </a:prstGeom>
            <a:ln w="25400"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コネクタ 60"/>
            <p:cNvCxnSpPr>
              <a:stCxn id="57" idx="0"/>
            </p:cNvCxnSpPr>
            <p:nvPr/>
          </p:nvCxnSpPr>
          <p:spPr>
            <a:xfrm rot="16200000" flipV="1">
              <a:off x="4536281" y="3393281"/>
              <a:ext cx="1588" cy="928694"/>
            </a:xfrm>
            <a:prstGeom prst="line">
              <a:avLst/>
            </a:prstGeom>
            <a:ln w="25400"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テキスト ボックス 61"/>
          <p:cNvSpPr txBox="1"/>
          <p:nvPr/>
        </p:nvSpPr>
        <p:spPr>
          <a:xfrm>
            <a:off x="6071744" y="4300543"/>
            <a:ext cx="714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800" b="1" smtClean="0">
                <a:solidFill>
                  <a:srgbClr val="FF000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+mn-ea"/>
                <a:ea typeface="+mn-ea"/>
                <a:cs typeface="Arial" pitchFamily="34" charset="0"/>
              </a:rPr>
              <a:t>0xCD</a:t>
            </a:r>
            <a:endParaRPr kumimoji="1" lang="ja-JP" altLang="en-US" sz="1800" b="1">
              <a:solidFill>
                <a:srgbClr val="FF0000"/>
              </a:solidFill>
              <a:effectLst>
                <a:glow rad="101600">
                  <a:srgbClr val="FFFFCC">
                    <a:alpha val="60000"/>
                  </a:srgbClr>
                </a:glow>
              </a:effectLst>
              <a:latin typeface="+mn-ea"/>
              <a:ea typeface="+mn-ea"/>
              <a:cs typeface="Arial" pitchFamily="34" charset="0"/>
            </a:endParaRPr>
          </a:p>
        </p:txBody>
      </p:sp>
      <p:grpSp>
        <p:nvGrpSpPr>
          <p:cNvPr id="53" name="グループ化 22"/>
          <p:cNvGrpSpPr/>
          <p:nvPr/>
        </p:nvGrpSpPr>
        <p:grpSpPr>
          <a:xfrm>
            <a:off x="7643834" y="3714752"/>
            <a:ext cx="715970" cy="931076"/>
            <a:chOff x="4071140" y="3856834"/>
            <a:chExt cx="1287472" cy="1574018"/>
          </a:xfrm>
        </p:grpSpPr>
        <p:sp>
          <p:nvSpPr>
            <p:cNvPr id="71" name="正方形/長方形 70"/>
            <p:cNvSpPr/>
            <p:nvPr/>
          </p:nvSpPr>
          <p:spPr>
            <a:xfrm>
              <a:off x="4071934" y="4214818"/>
              <a:ext cx="1285884" cy="1214446"/>
            </a:xfrm>
            <a:prstGeom prst="rect">
              <a:avLst/>
            </a:prstGeom>
            <a:gradFill flip="none" rotWithShape="1">
              <a:gsLst>
                <a:gs pos="0">
                  <a:srgbClr val="FFFF99">
                    <a:shade val="30000"/>
                    <a:satMod val="115000"/>
                  </a:srgbClr>
                </a:gs>
                <a:gs pos="50000">
                  <a:srgbClr val="FFFF99">
                    <a:shade val="67500"/>
                    <a:satMod val="115000"/>
                  </a:srgbClr>
                </a:gs>
                <a:gs pos="100000">
                  <a:srgbClr val="FFFF99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テキスト ボックス 71"/>
            <p:cNvSpPr txBox="1"/>
            <p:nvPr/>
          </p:nvSpPr>
          <p:spPr>
            <a:xfrm>
              <a:off x="4286247" y="4134058"/>
              <a:ext cx="857256" cy="98858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ja-JP" sz="3200" b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</a:t>
              </a:r>
              <a:endParaRPr kumimoji="1" lang="ja-JP" altLang="en-US"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3" name="正方形/長方形 72"/>
            <p:cNvSpPr/>
            <p:nvPr/>
          </p:nvSpPr>
          <p:spPr>
            <a:xfrm>
              <a:off x="4071934" y="3857628"/>
              <a:ext cx="928694" cy="35719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直角三角形 73"/>
            <p:cNvSpPr/>
            <p:nvPr/>
          </p:nvSpPr>
          <p:spPr>
            <a:xfrm>
              <a:off x="5000628" y="3857628"/>
              <a:ext cx="357190" cy="357190"/>
            </a:xfrm>
            <a:prstGeom prst="rtTriangle">
              <a:avLst/>
            </a:prstGeom>
            <a:solidFill>
              <a:srgbClr val="FFFFCC"/>
            </a:solidFill>
            <a:ln w="25400" cmpd="sng">
              <a:solidFill>
                <a:srgbClr val="385D8A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75" name="直線コネクタ 74"/>
            <p:cNvCxnSpPr/>
            <p:nvPr/>
          </p:nvCxnSpPr>
          <p:spPr>
            <a:xfrm rot="10800000">
              <a:off x="4071934" y="5429264"/>
              <a:ext cx="1285884" cy="1588"/>
            </a:xfrm>
            <a:prstGeom prst="line">
              <a:avLst/>
            </a:prstGeom>
            <a:ln w="25400"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コネクタ 75"/>
            <p:cNvCxnSpPr>
              <a:stCxn id="74" idx="4"/>
            </p:cNvCxnSpPr>
            <p:nvPr/>
          </p:nvCxnSpPr>
          <p:spPr>
            <a:xfrm rot="5400000">
              <a:off x="4750595" y="4822041"/>
              <a:ext cx="1214446" cy="1588"/>
            </a:xfrm>
            <a:prstGeom prst="line">
              <a:avLst/>
            </a:prstGeom>
            <a:ln w="25400"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コネクタ 76"/>
            <p:cNvCxnSpPr/>
            <p:nvPr/>
          </p:nvCxnSpPr>
          <p:spPr>
            <a:xfrm rot="5400000">
              <a:off x="3286116" y="4643446"/>
              <a:ext cx="1571636" cy="1588"/>
            </a:xfrm>
            <a:prstGeom prst="line">
              <a:avLst/>
            </a:prstGeom>
            <a:ln w="25400"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コネクタ 77"/>
            <p:cNvCxnSpPr>
              <a:stCxn id="74" idx="0"/>
            </p:cNvCxnSpPr>
            <p:nvPr/>
          </p:nvCxnSpPr>
          <p:spPr>
            <a:xfrm rot="16200000" flipV="1">
              <a:off x="4536281" y="3393281"/>
              <a:ext cx="1588" cy="928694"/>
            </a:xfrm>
            <a:prstGeom prst="line">
              <a:avLst/>
            </a:prstGeom>
            <a:ln w="25400"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テキスト ボックス 66"/>
          <p:cNvSpPr txBox="1"/>
          <p:nvPr/>
        </p:nvSpPr>
        <p:spPr>
          <a:xfrm>
            <a:off x="7643374" y="4300543"/>
            <a:ext cx="714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800" b="1" smtClean="0">
                <a:solidFill>
                  <a:srgbClr val="FF000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+mn-ea"/>
                <a:ea typeface="+mn-ea"/>
              </a:rPr>
              <a:t>0x4D</a:t>
            </a:r>
            <a:endParaRPr kumimoji="1" lang="ja-JP" altLang="en-US" sz="1800" b="1">
              <a:solidFill>
                <a:srgbClr val="FF0000"/>
              </a:solidFill>
              <a:effectLst>
                <a:glow rad="101600">
                  <a:srgbClr val="FFFFCC">
                    <a:alpha val="60000"/>
                  </a:srgbClr>
                </a:glow>
              </a:effectLst>
              <a:latin typeface="+mn-ea"/>
              <a:ea typeface="+mn-ea"/>
            </a:endParaRPr>
          </a:p>
        </p:txBody>
      </p:sp>
      <p:grpSp>
        <p:nvGrpSpPr>
          <p:cNvPr id="63" name="グループ化 151"/>
          <p:cNvGrpSpPr/>
          <p:nvPr/>
        </p:nvGrpSpPr>
        <p:grpSpPr>
          <a:xfrm>
            <a:off x="6931036" y="4014792"/>
            <a:ext cx="500066" cy="428628"/>
            <a:chOff x="3929058" y="3429000"/>
            <a:chExt cx="642942" cy="428628"/>
          </a:xfrm>
        </p:grpSpPr>
        <p:sp>
          <p:nvSpPr>
            <p:cNvPr id="69" name="正方形/長方形 68"/>
            <p:cNvSpPr/>
            <p:nvPr/>
          </p:nvSpPr>
          <p:spPr>
            <a:xfrm>
              <a:off x="3929058" y="3429000"/>
              <a:ext cx="642942" cy="142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正方形/長方形 69"/>
            <p:cNvSpPr/>
            <p:nvPr/>
          </p:nvSpPr>
          <p:spPr>
            <a:xfrm>
              <a:off x="3929058" y="3714752"/>
              <a:ext cx="642942" cy="142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6" name="グループ化 22"/>
          <p:cNvGrpSpPr/>
          <p:nvPr/>
        </p:nvGrpSpPr>
        <p:grpSpPr>
          <a:xfrm>
            <a:off x="6072198" y="4857760"/>
            <a:ext cx="715968" cy="931076"/>
            <a:chOff x="4071140" y="3856834"/>
            <a:chExt cx="1287472" cy="1574018"/>
          </a:xfrm>
        </p:grpSpPr>
        <p:sp>
          <p:nvSpPr>
            <p:cNvPr id="94" name="正方形/長方形 93"/>
            <p:cNvSpPr/>
            <p:nvPr/>
          </p:nvSpPr>
          <p:spPr>
            <a:xfrm>
              <a:off x="4071934" y="4214818"/>
              <a:ext cx="1285884" cy="1214446"/>
            </a:xfrm>
            <a:prstGeom prst="rect">
              <a:avLst/>
            </a:prstGeom>
            <a:gradFill flip="none" rotWithShape="1">
              <a:gsLst>
                <a:gs pos="0">
                  <a:srgbClr val="FFFF99">
                    <a:shade val="30000"/>
                    <a:satMod val="115000"/>
                  </a:srgbClr>
                </a:gs>
                <a:gs pos="50000">
                  <a:srgbClr val="FFFF99">
                    <a:shade val="67500"/>
                    <a:satMod val="115000"/>
                  </a:srgbClr>
                </a:gs>
                <a:gs pos="100000">
                  <a:srgbClr val="FFFF99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テキスト ボックス 94"/>
            <p:cNvSpPr txBox="1"/>
            <p:nvPr/>
          </p:nvSpPr>
          <p:spPr>
            <a:xfrm>
              <a:off x="4286247" y="4134058"/>
              <a:ext cx="857256" cy="98858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3200" b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ｶ</a:t>
              </a:r>
              <a:endParaRPr kumimoji="1" lang="ja-JP" altLang="en-US"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6" name="正方形/長方形 95"/>
            <p:cNvSpPr/>
            <p:nvPr/>
          </p:nvSpPr>
          <p:spPr>
            <a:xfrm>
              <a:off x="4071934" y="3857628"/>
              <a:ext cx="928694" cy="35719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直角三角形 96"/>
            <p:cNvSpPr/>
            <p:nvPr/>
          </p:nvSpPr>
          <p:spPr>
            <a:xfrm>
              <a:off x="5000628" y="3857628"/>
              <a:ext cx="357190" cy="357190"/>
            </a:xfrm>
            <a:prstGeom prst="rtTriangle">
              <a:avLst/>
            </a:prstGeom>
            <a:solidFill>
              <a:srgbClr val="FFFFCC"/>
            </a:solidFill>
            <a:ln w="25400" cmpd="sng">
              <a:solidFill>
                <a:srgbClr val="385D8A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98" name="直線コネクタ 97"/>
            <p:cNvCxnSpPr/>
            <p:nvPr/>
          </p:nvCxnSpPr>
          <p:spPr>
            <a:xfrm rot="10800000">
              <a:off x="4071934" y="5429264"/>
              <a:ext cx="1285884" cy="1588"/>
            </a:xfrm>
            <a:prstGeom prst="line">
              <a:avLst/>
            </a:prstGeom>
            <a:ln w="25400"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線コネクタ 98"/>
            <p:cNvCxnSpPr>
              <a:stCxn id="97" idx="4"/>
            </p:cNvCxnSpPr>
            <p:nvPr/>
          </p:nvCxnSpPr>
          <p:spPr>
            <a:xfrm rot="5400000">
              <a:off x="4750595" y="4822041"/>
              <a:ext cx="1214446" cy="1588"/>
            </a:xfrm>
            <a:prstGeom prst="line">
              <a:avLst/>
            </a:prstGeom>
            <a:ln w="25400"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線コネクタ 99"/>
            <p:cNvCxnSpPr/>
            <p:nvPr/>
          </p:nvCxnSpPr>
          <p:spPr>
            <a:xfrm rot="5400000">
              <a:off x="3286116" y="4643446"/>
              <a:ext cx="1571636" cy="1588"/>
            </a:xfrm>
            <a:prstGeom prst="line">
              <a:avLst/>
            </a:prstGeom>
            <a:ln w="25400"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線コネクタ 100"/>
            <p:cNvCxnSpPr>
              <a:stCxn id="97" idx="0"/>
            </p:cNvCxnSpPr>
            <p:nvPr/>
          </p:nvCxnSpPr>
          <p:spPr>
            <a:xfrm rot="16200000" flipV="1">
              <a:off x="4536281" y="3393281"/>
              <a:ext cx="1588" cy="928694"/>
            </a:xfrm>
            <a:prstGeom prst="line">
              <a:avLst/>
            </a:prstGeom>
            <a:ln w="25400"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テキスト ボックス 101"/>
          <p:cNvSpPr txBox="1"/>
          <p:nvPr/>
        </p:nvSpPr>
        <p:spPr>
          <a:xfrm>
            <a:off x="6071744" y="5453076"/>
            <a:ext cx="714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800" b="1" smtClean="0">
                <a:solidFill>
                  <a:srgbClr val="FF000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+mn-ea"/>
                <a:ea typeface="+mn-ea"/>
                <a:cs typeface="Arial" pitchFamily="34" charset="0"/>
              </a:rPr>
              <a:t>0xB6</a:t>
            </a:r>
            <a:endParaRPr kumimoji="1" lang="ja-JP" altLang="en-US" sz="1800" b="1">
              <a:solidFill>
                <a:srgbClr val="FF0000"/>
              </a:solidFill>
              <a:effectLst>
                <a:glow rad="101600">
                  <a:srgbClr val="FFFFCC">
                    <a:alpha val="60000"/>
                  </a:srgbClr>
                </a:glow>
              </a:effectLst>
              <a:latin typeface="+mn-ea"/>
              <a:ea typeface="+mn-ea"/>
              <a:cs typeface="Arial" pitchFamily="34" charset="0"/>
            </a:endParaRPr>
          </a:p>
        </p:txBody>
      </p:sp>
      <p:grpSp>
        <p:nvGrpSpPr>
          <p:cNvPr id="68" name="グループ化 22"/>
          <p:cNvGrpSpPr/>
          <p:nvPr/>
        </p:nvGrpSpPr>
        <p:grpSpPr>
          <a:xfrm>
            <a:off x="7643834" y="4857760"/>
            <a:ext cx="715970" cy="931076"/>
            <a:chOff x="4071140" y="3856834"/>
            <a:chExt cx="1287472" cy="1574018"/>
          </a:xfrm>
        </p:grpSpPr>
        <p:sp>
          <p:nvSpPr>
            <p:cNvPr id="117" name="正方形/長方形 116"/>
            <p:cNvSpPr/>
            <p:nvPr/>
          </p:nvSpPr>
          <p:spPr>
            <a:xfrm>
              <a:off x="4071934" y="4214818"/>
              <a:ext cx="1285884" cy="1214446"/>
            </a:xfrm>
            <a:prstGeom prst="rect">
              <a:avLst/>
            </a:prstGeom>
            <a:gradFill flip="none" rotWithShape="1">
              <a:gsLst>
                <a:gs pos="0">
                  <a:srgbClr val="FFFF99">
                    <a:shade val="30000"/>
                    <a:satMod val="115000"/>
                  </a:srgbClr>
                </a:gs>
                <a:gs pos="50000">
                  <a:srgbClr val="FFFF99">
                    <a:shade val="67500"/>
                    <a:satMod val="115000"/>
                  </a:srgbClr>
                </a:gs>
                <a:gs pos="100000">
                  <a:srgbClr val="FFFF99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テキスト ボックス 117"/>
            <p:cNvSpPr txBox="1"/>
            <p:nvPr/>
          </p:nvSpPr>
          <p:spPr>
            <a:xfrm>
              <a:off x="4286247" y="4134058"/>
              <a:ext cx="857256" cy="98858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ja-JP" sz="3200" b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  <a:endParaRPr kumimoji="1" lang="ja-JP" altLang="en-US"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9" name="正方形/長方形 118"/>
            <p:cNvSpPr/>
            <p:nvPr/>
          </p:nvSpPr>
          <p:spPr>
            <a:xfrm>
              <a:off x="4071934" y="3857628"/>
              <a:ext cx="928694" cy="35719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直角三角形 119"/>
            <p:cNvSpPr/>
            <p:nvPr/>
          </p:nvSpPr>
          <p:spPr>
            <a:xfrm>
              <a:off x="5000628" y="3857628"/>
              <a:ext cx="357190" cy="357190"/>
            </a:xfrm>
            <a:prstGeom prst="rtTriangle">
              <a:avLst/>
            </a:prstGeom>
            <a:solidFill>
              <a:srgbClr val="FFFFCC"/>
            </a:solidFill>
            <a:ln w="25400" cmpd="sng">
              <a:solidFill>
                <a:srgbClr val="385D8A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21" name="直線コネクタ 120"/>
            <p:cNvCxnSpPr/>
            <p:nvPr/>
          </p:nvCxnSpPr>
          <p:spPr>
            <a:xfrm rot="10800000">
              <a:off x="4071934" y="5429264"/>
              <a:ext cx="1285884" cy="1588"/>
            </a:xfrm>
            <a:prstGeom prst="line">
              <a:avLst/>
            </a:prstGeom>
            <a:ln w="25400"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線コネクタ 121"/>
            <p:cNvCxnSpPr>
              <a:stCxn id="120" idx="4"/>
            </p:cNvCxnSpPr>
            <p:nvPr/>
          </p:nvCxnSpPr>
          <p:spPr>
            <a:xfrm rot="5400000">
              <a:off x="4750595" y="4822041"/>
              <a:ext cx="1214446" cy="1588"/>
            </a:xfrm>
            <a:prstGeom prst="line">
              <a:avLst/>
            </a:prstGeom>
            <a:ln w="25400"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線コネクタ 122"/>
            <p:cNvCxnSpPr/>
            <p:nvPr/>
          </p:nvCxnSpPr>
          <p:spPr>
            <a:xfrm rot="5400000">
              <a:off x="3286116" y="4643446"/>
              <a:ext cx="1571636" cy="1588"/>
            </a:xfrm>
            <a:prstGeom prst="line">
              <a:avLst/>
            </a:prstGeom>
            <a:ln w="25400"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線コネクタ 123"/>
            <p:cNvCxnSpPr>
              <a:stCxn id="120" idx="0"/>
            </p:cNvCxnSpPr>
            <p:nvPr/>
          </p:nvCxnSpPr>
          <p:spPr>
            <a:xfrm rot="16200000" flipV="1">
              <a:off x="4536281" y="3393281"/>
              <a:ext cx="1588" cy="928694"/>
            </a:xfrm>
            <a:prstGeom prst="line">
              <a:avLst/>
            </a:prstGeom>
            <a:ln w="25400"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" name="テキスト ボックス 104"/>
          <p:cNvSpPr txBox="1"/>
          <p:nvPr/>
        </p:nvSpPr>
        <p:spPr>
          <a:xfrm>
            <a:off x="7643374" y="5443551"/>
            <a:ext cx="714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800" b="1" smtClean="0">
                <a:solidFill>
                  <a:srgbClr val="FF000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+mn-ea"/>
                <a:ea typeface="+mn-ea"/>
              </a:rPr>
              <a:t>0x36</a:t>
            </a:r>
            <a:endParaRPr kumimoji="1" lang="ja-JP" altLang="en-US" sz="1800" b="1">
              <a:solidFill>
                <a:srgbClr val="FF0000"/>
              </a:solidFill>
              <a:effectLst>
                <a:glow rad="101600">
                  <a:srgbClr val="FFFFCC">
                    <a:alpha val="60000"/>
                  </a:srgbClr>
                </a:glow>
              </a:effectLst>
              <a:latin typeface="+mn-ea"/>
              <a:ea typeface="+mn-ea"/>
            </a:endParaRPr>
          </a:p>
        </p:txBody>
      </p:sp>
      <p:grpSp>
        <p:nvGrpSpPr>
          <p:cNvPr id="86" name="グループ化 190"/>
          <p:cNvGrpSpPr/>
          <p:nvPr/>
        </p:nvGrpSpPr>
        <p:grpSpPr>
          <a:xfrm>
            <a:off x="6931036" y="5157800"/>
            <a:ext cx="500066" cy="428628"/>
            <a:chOff x="3929058" y="3429000"/>
            <a:chExt cx="642942" cy="428628"/>
          </a:xfrm>
        </p:grpSpPr>
        <p:sp>
          <p:nvSpPr>
            <p:cNvPr id="115" name="正方形/長方形 114"/>
            <p:cNvSpPr/>
            <p:nvPr/>
          </p:nvSpPr>
          <p:spPr>
            <a:xfrm>
              <a:off x="3929058" y="3429000"/>
              <a:ext cx="642942" cy="142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正方形/長方形 115"/>
            <p:cNvSpPr/>
            <p:nvPr/>
          </p:nvSpPr>
          <p:spPr>
            <a:xfrm>
              <a:off x="3929058" y="3714752"/>
              <a:ext cx="642942" cy="142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457200" y="1481138"/>
            <a:ext cx="8472518" cy="4525962"/>
          </a:xfrm>
        </p:spPr>
        <p:txBody>
          <a:bodyPr/>
          <a:lstStyle/>
          <a:p>
            <a:r>
              <a:rPr lang="en-US" altLang="ja-JP" sz="3600" smtClean="0">
                <a:latin typeface="Arial Black" pitchFamily="34" charset="0"/>
              </a:rPr>
              <a:t>Countermeasure:</a:t>
            </a:r>
          </a:p>
          <a:p>
            <a:pPr lvl="1"/>
            <a:r>
              <a:rPr lang="en-US" altLang="ja-JP" sz="3200" smtClean="0">
                <a:latin typeface="Arial Black" pitchFamily="34" charset="0"/>
              </a:rPr>
              <a:t>Specify charset cleary on HTTP response header.</a:t>
            </a:r>
          </a:p>
          <a:p>
            <a:pPr lvl="1"/>
            <a:r>
              <a:rPr lang="en-US" altLang="ja-JP" sz="3200" smtClean="0">
                <a:latin typeface="Arial Black" pitchFamily="34" charset="0"/>
              </a:rPr>
              <a:t>Don't use US-ASCII. </a:t>
            </a:r>
            <a:br>
              <a:rPr lang="en-US" altLang="ja-JP" sz="3200" smtClean="0">
                <a:latin typeface="Arial Black" pitchFamily="34" charset="0"/>
              </a:rPr>
            </a:br>
            <a:r>
              <a:rPr lang="en-US" altLang="ja-JP" sz="3200" smtClean="0">
                <a:latin typeface="Arial Black" pitchFamily="34" charset="0"/>
              </a:rPr>
              <a:t>Use ISO-8859-1 and so on.</a:t>
            </a:r>
          </a:p>
          <a:p>
            <a:pPr lvl="1"/>
            <a:endParaRPr lang="en-US" altLang="ja-JP" sz="3200" smtClean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  <a:p>
            <a:pPr lvl="1"/>
            <a:r>
              <a:rPr lang="en-US" altLang="ja-JP" sz="3200" smtClean="0">
                <a:solidFill>
                  <a:schemeClr val="accent4">
                    <a:lumMod val="75000"/>
                  </a:schemeClr>
                </a:solidFill>
              </a:rPr>
              <a:t>HTTP</a:t>
            </a:r>
            <a:r>
              <a:rPr lang="ja-JP" altLang="en-US" sz="32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レスポンスヘッダで</a:t>
            </a:r>
            <a:r>
              <a:rPr lang="en-US" altLang="ja-JP" sz="3200" smtClean="0">
                <a:solidFill>
                  <a:schemeClr val="accent4">
                    <a:lumMod val="75000"/>
                  </a:schemeClr>
                </a:solidFill>
              </a:rPr>
              <a:t>charset</a:t>
            </a:r>
            <a:r>
              <a:rPr lang="ja-JP" altLang="en-US" sz="32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を明記する</a:t>
            </a:r>
            <a:endParaRPr lang="en-US" altLang="ja-JP" sz="3200" smtClean="0">
              <a:solidFill>
                <a:schemeClr val="accent4">
                  <a:lumMod val="75000"/>
                </a:schemeClr>
              </a:solidFill>
              <a:latin typeface="+mn-ea"/>
            </a:endParaRPr>
          </a:p>
          <a:p>
            <a:pPr lvl="1"/>
            <a:r>
              <a:rPr lang="en-US" altLang="ja-JP" sz="3200" smtClean="0">
                <a:solidFill>
                  <a:schemeClr val="accent4">
                    <a:lumMod val="75000"/>
                  </a:schemeClr>
                </a:solidFill>
              </a:rPr>
              <a:t>US-ASCII</a:t>
            </a:r>
            <a:r>
              <a:rPr lang="ja-JP" altLang="en-US" sz="32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を避け、</a:t>
            </a:r>
            <a:r>
              <a:rPr lang="en-US" altLang="ja-JP" sz="3200" smtClean="0">
                <a:solidFill>
                  <a:schemeClr val="accent4">
                    <a:lumMod val="75000"/>
                  </a:schemeClr>
                </a:solidFill>
              </a:rPr>
              <a:t>ISO-8859-1</a:t>
            </a:r>
            <a:r>
              <a:rPr lang="ja-JP" altLang="en-US" sz="32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などを使う</a:t>
            </a:r>
            <a:endParaRPr lang="en-US" altLang="ja-JP" sz="3200" smtClean="0">
              <a:solidFill>
                <a:schemeClr val="accent4">
                  <a:lumMod val="75000"/>
                </a:schemeClr>
              </a:solidFill>
              <a:latin typeface="+mn-ea"/>
            </a:endParaRPr>
          </a:p>
          <a:p>
            <a:endParaRPr kumimoji="1" lang="ja-JP" altLang="en-US" sz="360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Interpreting 7-bit encoding </a:t>
            </a:r>
            <a:endParaRPr kumimoji="1"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5214942" y="4357694"/>
            <a:ext cx="3214710" cy="4286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428596" y="4357694"/>
            <a:ext cx="4714908" cy="4286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5357818" y="4786322"/>
            <a:ext cx="3357586" cy="928694"/>
          </a:xfrm>
          <a:prstGeom prst="rect">
            <a:avLst/>
          </a:prstGeom>
          <a:solidFill>
            <a:srgbClr val="FFDD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714348" y="4786322"/>
            <a:ext cx="4572032" cy="928694"/>
          </a:xfrm>
          <a:prstGeom prst="rect">
            <a:avLst/>
          </a:prstGeom>
          <a:solidFill>
            <a:srgbClr val="FFDD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Agenda</a:t>
            </a:r>
            <a:endParaRPr kumimoji="1" lang="ja-JP" altLang="en-US"/>
          </a:p>
        </p:txBody>
      </p:sp>
      <p:sp>
        <p:nvSpPr>
          <p:cNvPr id="4" name="コンテンツ プレースホルダ 1"/>
          <p:cNvSpPr txBox="1">
            <a:spLocks/>
          </p:cNvSpPr>
          <p:nvPr/>
        </p:nvSpPr>
        <p:spPr bwMode="auto">
          <a:xfrm>
            <a:off x="5072066" y="1071546"/>
            <a:ext cx="407193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marR="0" lvl="0" indent="-255588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1" lang="ja-JP" altLang="en-US" sz="27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はじめに</a:t>
            </a:r>
            <a:endParaRPr kumimoji="1" lang="en-US" altLang="ja-JP" sz="27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65125" marR="0" lvl="0" indent="-255588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lang="ja-JP" altLang="en-US" sz="270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比較の一致</a:t>
            </a:r>
            <a:r>
              <a:rPr lang="en-US" altLang="ja-JP" sz="270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/</a:t>
            </a:r>
            <a:r>
              <a:rPr lang="ja-JP" altLang="en-US" sz="270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不一致</a:t>
            </a:r>
            <a:endParaRPr kumimoji="1" lang="en-US" sz="27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lang="ja-JP" altLang="en-US" sz="200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冗長なエンコーディング</a:t>
            </a:r>
            <a:endParaRPr kumimoji="1" 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多対一の変換</a:t>
            </a:r>
            <a:endParaRPr kumimoji="1" lang="en-US" altLang="ja-JP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大文字と小文字</a:t>
            </a:r>
            <a:endParaRPr kumimoji="1" 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正規化</a:t>
            </a:r>
            <a:endParaRPr kumimoji="1" 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不正なバイト列の埋め込み</a:t>
            </a:r>
            <a:endParaRPr kumimoji="1" lang="en-US" altLang="ja-JP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lang="ja-JP" altLang="en-US" sz="2000" noProof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先行バイトの埋め込み</a:t>
            </a:r>
            <a:endParaRPr lang="en-US" altLang="ja-JP" sz="2000" noProof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エンコード情報の不一致</a:t>
            </a:r>
            <a:endParaRPr kumimoji="1" lang="en-US" altLang="ja-JP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en-US" altLang="ja-JP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7</a:t>
            </a: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ビット文字コードの解釈</a:t>
            </a:r>
            <a:endParaRPr kumimoji="1" 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65125" marR="0" lvl="0" indent="-255588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1" lang="ja-JP" altLang="en-US" sz="27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表示上の欺瞞</a:t>
            </a:r>
            <a:r>
              <a:rPr kumimoji="1" lang="en-US" sz="27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視覚的に似た文字</a:t>
            </a:r>
            <a:r>
              <a:rPr kumimoji="1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見えない文字</a:t>
            </a:r>
            <a:endParaRPr kumimoji="1" 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制御文字の埋め込み</a:t>
            </a:r>
            <a:r>
              <a:rPr kumimoji="1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365125" marR="0" lvl="0" indent="-255588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1" lang="ja-JP" altLang="en-US" sz="27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まとめ</a:t>
            </a:r>
            <a:endParaRPr kumimoji="1" lang="ja-JP" altLang="en-US" sz="2700" b="0" i="0" u="none" strike="noStrike" kern="1200" cap="none" spc="0" normalizeH="0" baseline="0" noProof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285720" y="1071546"/>
            <a:ext cx="5000660" cy="514353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ja-JP" smtClean="0"/>
              <a:t>Introduction</a:t>
            </a:r>
          </a:p>
          <a:p>
            <a:pPr>
              <a:spcBef>
                <a:spcPts val="0"/>
              </a:spcBef>
            </a:pPr>
            <a:r>
              <a:rPr lang="en-US" smtClean="0"/>
              <a:t>Comparison: match/unmatch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Redundant encoding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Many-to-one Conversion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Upper case and Lower case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Normalization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Embedded invalid characters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Embedded leading bytes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Mismatch in charset information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Interpreting 7-bit encoding </a:t>
            </a:r>
          </a:p>
          <a:p>
            <a:pPr>
              <a:spcBef>
                <a:spcPts val="0"/>
              </a:spcBef>
            </a:pPr>
            <a:r>
              <a:rPr lang="en-US" smtClean="0"/>
              <a:t>Deceptive indications 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Characters with similar appearance 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Invisible characters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Embedded control </a:t>
            </a:r>
            <a:r>
              <a:rPr lang="ja-JP" altLang="en-US" sz="2000" smtClean="0"/>
              <a:t> </a:t>
            </a:r>
            <a:r>
              <a:rPr lang="en-US" altLang="ja-JP" sz="2000" smtClean="0"/>
              <a:t>characters</a:t>
            </a:r>
            <a:endParaRPr lang="en-US" sz="2000" smtClean="0"/>
          </a:p>
          <a:p>
            <a:pPr>
              <a:spcBef>
                <a:spcPts val="0"/>
              </a:spcBef>
            </a:pPr>
            <a:r>
              <a:rPr lang="en-US" smtClean="0"/>
              <a:t>Conclusion</a:t>
            </a:r>
            <a:endParaRPr kumimoji="1"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85720" y="2071678"/>
            <a:ext cx="85725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000" smtClean="0">
                <a:solidFill>
                  <a:schemeClr val="bg1"/>
                </a:solidFill>
                <a:latin typeface="Arial Black" pitchFamily="34" charset="0"/>
              </a:rPr>
              <a:t>Deceptive indications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14282" y="4429132"/>
            <a:ext cx="8786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ea"/>
                <a:ea typeface="+mn-ea"/>
              </a:rPr>
              <a:t>表示上の欺瞞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457200" y="1481138"/>
            <a:ext cx="8543956" cy="4525962"/>
          </a:xfrm>
        </p:spPr>
        <p:txBody>
          <a:bodyPr/>
          <a:lstStyle/>
          <a:p>
            <a:r>
              <a:rPr kumimoji="1" lang="en-US" altLang="ja-JP" sz="3200" smtClean="0">
                <a:latin typeface="Arial Black" pitchFamily="34" charset="0"/>
              </a:rPr>
              <a:t>Web browser is Text Parser</a:t>
            </a:r>
            <a:endParaRPr lang="en-US" altLang="ja-JP" sz="3200" smtClean="0">
              <a:latin typeface="Arial Black" pitchFamily="34" charset="0"/>
            </a:endParaRPr>
          </a:p>
          <a:p>
            <a:pPr lvl="1"/>
            <a:r>
              <a:rPr lang="en-US" altLang="ja-JP" sz="3200" smtClean="0">
                <a:latin typeface="Arial Black" pitchFamily="34" charset="0"/>
              </a:rPr>
              <a:t>Handles text data such as HTML/XML...</a:t>
            </a:r>
          </a:p>
          <a:p>
            <a:pPr lvl="1"/>
            <a:endParaRPr lang="en-US" altLang="ja-JP" sz="320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altLang="ja-JP" sz="32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Web</a:t>
            </a:r>
            <a:r>
              <a:rPr lang="ja-JP" altLang="en-US" sz="32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ブラウザはテキストパーサ</a:t>
            </a:r>
            <a:endParaRPr lang="en-US" altLang="ja-JP" sz="3200" smtClean="0">
              <a:solidFill>
                <a:schemeClr val="accent4">
                  <a:lumMod val="75000"/>
                </a:schemeClr>
              </a:solidFill>
              <a:latin typeface="+mn-ea"/>
            </a:endParaRPr>
          </a:p>
          <a:p>
            <a:pPr lvl="1"/>
            <a:r>
              <a:rPr lang="en-US" altLang="ja-JP" sz="32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HTML</a:t>
            </a:r>
            <a:r>
              <a:rPr lang="ja-JP" altLang="en-US" sz="32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や</a:t>
            </a:r>
            <a:r>
              <a:rPr lang="en-US" altLang="ja-JP" sz="32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XML</a:t>
            </a:r>
            <a:r>
              <a:rPr lang="ja-JP" altLang="en-US" sz="32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などのテキストデータを処理</a:t>
            </a:r>
            <a:r>
              <a:rPr lang="en-US" altLang="ja-JP" sz="32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…</a:t>
            </a:r>
          </a:p>
          <a:p>
            <a:pPr lvl="1"/>
            <a:endParaRPr lang="en-US" altLang="ja-JP" sz="3200" smtClean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000" smtClean="0"/>
              <a:t>What's the </a:t>
            </a:r>
            <a:r>
              <a:rPr lang="en-US" sz="4000" smtClean="0"/>
              <a:t>relation</a:t>
            </a:r>
            <a:br>
              <a:rPr lang="en-US" sz="4000" smtClean="0"/>
            </a:br>
            <a:r>
              <a:rPr lang="en-US" sz="3600" smtClean="0"/>
              <a:t>  between </a:t>
            </a:r>
            <a:r>
              <a:rPr lang="en-US" sz="3600" smtClean="0"/>
              <a:t>charsets and security ?</a:t>
            </a:r>
            <a:endParaRPr kumimoji="1" lang="ja-JP" altLang="en-US" sz="36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457200" y="1481138"/>
            <a:ext cx="8258204" cy="4525962"/>
          </a:xfrm>
        </p:spPr>
        <p:txBody>
          <a:bodyPr/>
          <a:lstStyle/>
          <a:p>
            <a:r>
              <a:rPr lang="en-US" altLang="ja-JP" sz="3200" smtClean="0">
                <a:latin typeface="Arial Black" pitchFamily="34" charset="0"/>
              </a:rPr>
              <a:t>Visual effect for human being</a:t>
            </a:r>
          </a:p>
          <a:p>
            <a:pPr lvl="1"/>
            <a:r>
              <a:rPr lang="en-US" altLang="ja-JP" sz="3200" smtClean="0">
                <a:latin typeface="Arial Black" pitchFamily="34" charset="0"/>
              </a:rPr>
              <a:t>Provoke a mistake</a:t>
            </a:r>
          </a:p>
          <a:p>
            <a:pPr lvl="1"/>
            <a:r>
              <a:rPr lang="en-US" altLang="ja-JP" sz="3200" smtClean="0">
                <a:latin typeface="Arial Black" pitchFamily="34" charset="0"/>
              </a:rPr>
              <a:t>Effective and useful tool for attackers</a:t>
            </a:r>
            <a:endParaRPr lang="en-US" altLang="ja-JP" sz="3200" smtClean="0"/>
          </a:p>
          <a:p>
            <a:r>
              <a:rPr lang="ja-JP" altLang="en-US" sz="36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人間に対する視覚的な効果</a:t>
            </a:r>
            <a:endParaRPr lang="en-US" altLang="ja-JP" sz="3600" smtClean="0">
              <a:solidFill>
                <a:schemeClr val="accent4">
                  <a:lumMod val="75000"/>
                </a:schemeClr>
              </a:solidFill>
              <a:latin typeface="+mn-ea"/>
            </a:endParaRPr>
          </a:p>
          <a:p>
            <a:pPr lvl="1"/>
            <a:r>
              <a:rPr lang="ja-JP" altLang="en-US" sz="32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ミスを誘う</a:t>
            </a:r>
            <a:endParaRPr lang="en-US" altLang="ja-JP" sz="3200" smtClean="0">
              <a:solidFill>
                <a:schemeClr val="accent4">
                  <a:lumMod val="75000"/>
                </a:schemeClr>
              </a:solidFill>
              <a:latin typeface="+mn-ea"/>
            </a:endParaRPr>
          </a:p>
          <a:p>
            <a:pPr lvl="1"/>
            <a:r>
              <a:rPr lang="ja-JP" altLang="en-US" sz="32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攻撃者の強力で便利な道具</a:t>
            </a:r>
            <a:endParaRPr lang="en-US" altLang="ja-JP" sz="3200" smtClean="0">
              <a:solidFill>
                <a:schemeClr val="accent4">
                  <a:lumMod val="75000"/>
                </a:schemeClr>
              </a:solidFill>
              <a:latin typeface="+mn-ea"/>
            </a:endParaRPr>
          </a:p>
          <a:p>
            <a:pPr lvl="1"/>
            <a:endParaRPr lang="en-US" altLang="ja-JP" sz="3000" smtClean="0">
              <a:solidFill>
                <a:schemeClr val="accent4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>
            <a:normAutofit/>
          </a:bodyPr>
          <a:lstStyle/>
          <a:p>
            <a:r>
              <a:rPr lang="en-US" altLang="ja-JP" sz="4000" smtClean="0"/>
              <a:t>Deceptive indications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5214942" y="4357694"/>
            <a:ext cx="3214710" cy="428628"/>
          </a:xfrm>
          <a:prstGeom prst="rect">
            <a:avLst/>
          </a:prstGeom>
          <a:solidFill>
            <a:srgbClr val="FFDD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428596" y="4357694"/>
            <a:ext cx="4714908" cy="428628"/>
          </a:xfrm>
          <a:prstGeom prst="rect">
            <a:avLst/>
          </a:prstGeom>
          <a:solidFill>
            <a:srgbClr val="FFDD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5357818" y="4786322"/>
            <a:ext cx="3357586" cy="928694"/>
          </a:xfrm>
          <a:prstGeom prst="rect">
            <a:avLst/>
          </a:prstGeom>
          <a:solidFill>
            <a:srgbClr val="FFDD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714348" y="4786322"/>
            <a:ext cx="4572032" cy="928694"/>
          </a:xfrm>
          <a:prstGeom prst="rect">
            <a:avLst/>
          </a:prstGeom>
          <a:solidFill>
            <a:srgbClr val="FFDD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Agenda</a:t>
            </a:r>
            <a:endParaRPr kumimoji="1" lang="ja-JP" altLang="en-US"/>
          </a:p>
        </p:txBody>
      </p:sp>
      <p:grpSp>
        <p:nvGrpSpPr>
          <p:cNvPr id="12" name="グループ化 11"/>
          <p:cNvGrpSpPr/>
          <p:nvPr/>
        </p:nvGrpSpPr>
        <p:grpSpPr>
          <a:xfrm>
            <a:off x="0" y="4786322"/>
            <a:ext cx="8715404" cy="357190"/>
            <a:chOff x="0" y="2500306"/>
            <a:chExt cx="8715404" cy="357190"/>
          </a:xfrm>
        </p:grpSpPr>
        <p:sp>
          <p:nvSpPr>
            <p:cNvPr id="9" name="正方形/長方形 8"/>
            <p:cNvSpPr/>
            <p:nvPr/>
          </p:nvSpPr>
          <p:spPr>
            <a:xfrm>
              <a:off x="5357818" y="2500306"/>
              <a:ext cx="3357586" cy="35719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714348" y="2500306"/>
              <a:ext cx="4572032" cy="35719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0" y="2500306"/>
              <a:ext cx="357158" cy="3571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" name="コンテンツ プレースホルダ 1"/>
          <p:cNvSpPr txBox="1">
            <a:spLocks/>
          </p:cNvSpPr>
          <p:nvPr/>
        </p:nvSpPr>
        <p:spPr bwMode="auto">
          <a:xfrm>
            <a:off x="5072066" y="1071546"/>
            <a:ext cx="407193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marR="0" lvl="0" indent="-255588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1" lang="ja-JP" altLang="en-US" sz="27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はじめに</a:t>
            </a:r>
            <a:endParaRPr kumimoji="1" lang="en-US" altLang="ja-JP" sz="27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65125" marR="0" lvl="0" indent="-255588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lang="ja-JP" altLang="en-US" sz="270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比較の一致</a:t>
            </a:r>
            <a:r>
              <a:rPr lang="en-US" altLang="ja-JP" sz="270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/</a:t>
            </a:r>
            <a:r>
              <a:rPr lang="ja-JP" altLang="en-US" sz="270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不一致</a:t>
            </a:r>
            <a:endParaRPr kumimoji="1" lang="en-US" sz="27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lang="ja-JP" altLang="en-US" sz="200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冗長なエンコーディング</a:t>
            </a:r>
            <a:endParaRPr kumimoji="1" 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多対一の変換</a:t>
            </a:r>
            <a:endParaRPr kumimoji="1" lang="en-US" altLang="ja-JP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大文字と小文字</a:t>
            </a:r>
            <a:endParaRPr kumimoji="1" 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正規化</a:t>
            </a:r>
            <a:endParaRPr kumimoji="1" 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不正なバイト列の埋め込み</a:t>
            </a:r>
            <a:endParaRPr kumimoji="1" lang="en-US" altLang="ja-JP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lang="ja-JP" altLang="en-US" sz="2000" noProof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先行バイトの埋め込み</a:t>
            </a:r>
            <a:endParaRPr lang="en-US" altLang="ja-JP" sz="2000" noProof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エンコード情報の不一致</a:t>
            </a:r>
            <a:endParaRPr kumimoji="1" lang="en-US" altLang="ja-JP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en-US" altLang="ja-JP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7</a:t>
            </a: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ビット文字コードの解釈</a:t>
            </a:r>
            <a:endParaRPr kumimoji="1" 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65125" marR="0" lvl="0" indent="-255588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1" lang="ja-JP" altLang="en-US" sz="27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表示上の欺瞞</a:t>
            </a:r>
            <a:r>
              <a:rPr kumimoji="1" lang="en-US" sz="27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視覚的に似た文字</a:t>
            </a:r>
            <a:r>
              <a:rPr kumimoji="1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見えない文字</a:t>
            </a:r>
            <a:endParaRPr kumimoji="1" 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制御文字の埋め込み</a:t>
            </a:r>
            <a:r>
              <a:rPr kumimoji="1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365125" marR="0" lvl="0" indent="-255588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1" lang="ja-JP" altLang="en-US" sz="27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まとめ</a:t>
            </a:r>
            <a:endParaRPr kumimoji="1" lang="ja-JP" altLang="en-US" sz="2700" b="0" i="0" u="none" strike="noStrike" kern="1200" cap="none" spc="0" normalizeH="0" baseline="0" noProof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285720" y="1071546"/>
            <a:ext cx="5000660" cy="514353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ja-JP" smtClean="0"/>
              <a:t>Introduction</a:t>
            </a:r>
          </a:p>
          <a:p>
            <a:pPr>
              <a:spcBef>
                <a:spcPts val="0"/>
              </a:spcBef>
            </a:pPr>
            <a:r>
              <a:rPr lang="en-US" smtClean="0"/>
              <a:t>Comparison: match/unmatch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Redundant encoding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Many-to-one Conversion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Upper case and Lower case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Normalization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Embedded invalid characters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Embedded leading bytes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Mismatch in charset information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Interpreting 7-bit encoding </a:t>
            </a:r>
          </a:p>
          <a:p>
            <a:pPr>
              <a:spcBef>
                <a:spcPts val="0"/>
              </a:spcBef>
            </a:pPr>
            <a:r>
              <a:rPr lang="en-US" smtClean="0"/>
              <a:t>Deceptive indications 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Characters with similar appearance 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Invisible characters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Embedded control </a:t>
            </a:r>
            <a:r>
              <a:rPr lang="ja-JP" altLang="en-US" sz="2000" smtClean="0"/>
              <a:t> </a:t>
            </a:r>
            <a:r>
              <a:rPr lang="en-US" altLang="ja-JP" sz="2000" smtClean="0"/>
              <a:t>characters</a:t>
            </a:r>
            <a:endParaRPr lang="en-US" sz="2000" smtClean="0"/>
          </a:p>
          <a:p>
            <a:pPr>
              <a:spcBef>
                <a:spcPts val="0"/>
              </a:spcBef>
            </a:pPr>
            <a:r>
              <a:rPr lang="en-US" smtClean="0"/>
              <a:t>Conclusion</a:t>
            </a:r>
            <a:endParaRPr kumimoji="1"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457200" y="1428736"/>
            <a:ext cx="8472518" cy="4525962"/>
          </a:xfrm>
        </p:spPr>
        <p:txBody>
          <a:bodyPr/>
          <a:lstStyle/>
          <a:p>
            <a:r>
              <a:rPr lang="en-US" altLang="ja-JP" sz="3600" smtClean="0">
                <a:latin typeface="Arial Black" pitchFamily="34" charset="0"/>
              </a:rPr>
              <a:t>Such</a:t>
            </a:r>
            <a:r>
              <a:rPr lang="ja-JP" altLang="en-US" sz="3600" smtClean="0">
                <a:latin typeface="Arial Black" pitchFamily="34" charset="0"/>
              </a:rPr>
              <a:t> </a:t>
            </a:r>
            <a:r>
              <a:rPr lang="en-US" altLang="ja-JP" sz="3600" smtClean="0">
                <a:latin typeface="Arial Black" pitchFamily="34" charset="0"/>
              </a:rPr>
              <a:t>as "</a:t>
            </a:r>
            <a:r>
              <a:rPr lang="en-US" altLang="ja-JP" sz="3600" b="1" smtClean="0">
                <a:latin typeface="Century" pitchFamily="18" charset="0"/>
              </a:rPr>
              <a:t>1</a:t>
            </a:r>
            <a:r>
              <a:rPr lang="en-US" altLang="ja-JP" sz="3600" smtClean="0">
                <a:latin typeface="Arial Black" pitchFamily="34" charset="0"/>
              </a:rPr>
              <a:t>" (Digit One) and "</a:t>
            </a:r>
            <a:r>
              <a:rPr lang="en-US" altLang="ja-JP" sz="3600" b="1" smtClean="0">
                <a:latin typeface="Century" pitchFamily="18" charset="0"/>
              </a:rPr>
              <a:t>l</a:t>
            </a:r>
            <a:r>
              <a:rPr lang="en-US" altLang="ja-JP" sz="3600" smtClean="0">
                <a:latin typeface="Arial Black" pitchFamily="34" charset="0"/>
              </a:rPr>
              <a:t>" (Small letter L)...</a:t>
            </a:r>
          </a:p>
          <a:p>
            <a:pPr lvl="1"/>
            <a:r>
              <a:rPr lang="en-US" altLang="ja-JP" sz="4000" b="1" smtClean="0">
                <a:latin typeface="ＭＳ 明朝" pitchFamily="17" charset="-128"/>
                <a:ea typeface="ＭＳ 明朝" pitchFamily="17" charset="-128"/>
              </a:rPr>
              <a:t>http://bank</a:t>
            </a:r>
            <a:r>
              <a:rPr lang="en-US" altLang="ja-JP" sz="4000" b="1" smtClean="0">
                <a:solidFill>
                  <a:schemeClr val="accent2"/>
                </a:solidFill>
                <a:latin typeface="ＭＳ 明朝" pitchFamily="17" charset="-128"/>
                <a:ea typeface="ＭＳ 明朝" pitchFamily="17" charset="-128"/>
              </a:rPr>
              <a:t>1</a:t>
            </a:r>
            <a:r>
              <a:rPr lang="en-US" altLang="ja-JP" sz="4000" b="1" smtClean="0">
                <a:latin typeface="ＭＳ 明朝" pitchFamily="17" charset="-128"/>
                <a:ea typeface="ＭＳ 明朝" pitchFamily="17" charset="-128"/>
              </a:rPr>
              <a:t>.example.com/</a:t>
            </a:r>
          </a:p>
          <a:p>
            <a:pPr lvl="1"/>
            <a:r>
              <a:rPr lang="en-US" altLang="ja-JP" sz="4000" b="1" smtClean="0">
                <a:latin typeface="ＭＳ 明朝" pitchFamily="17" charset="-128"/>
                <a:ea typeface="ＭＳ 明朝" pitchFamily="17" charset="-128"/>
              </a:rPr>
              <a:t>http://bank</a:t>
            </a:r>
            <a:r>
              <a:rPr lang="en-US" altLang="ja-JP" sz="4000" b="1" smtClean="0">
                <a:solidFill>
                  <a:schemeClr val="accent2"/>
                </a:solidFill>
                <a:latin typeface="ＭＳ 明朝" pitchFamily="17" charset="-128"/>
                <a:ea typeface="ＭＳ 明朝" pitchFamily="17" charset="-128"/>
              </a:rPr>
              <a:t>l</a:t>
            </a:r>
            <a:r>
              <a:rPr lang="en-US" altLang="ja-JP" sz="4000" b="1" smtClean="0">
                <a:latin typeface="ＭＳ 明朝" pitchFamily="17" charset="-128"/>
                <a:ea typeface="ＭＳ 明朝" pitchFamily="17" charset="-128"/>
              </a:rPr>
              <a:t>.example.com/</a:t>
            </a:r>
          </a:p>
          <a:p>
            <a:r>
              <a:rPr lang="en-US" altLang="ja-JP" sz="3600" smtClean="0">
                <a:latin typeface="Arial Black" pitchFamily="34" charset="0"/>
              </a:rPr>
              <a:t>More and more on Unicode</a:t>
            </a:r>
            <a:r>
              <a:rPr lang="en-US" altLang="ja-JP" sz="3600" smtClean="0">
                <a:latin typeface="Arial Black" pitchFamily="34" charset="0"/>
              </a:rPr>
              <a:t>...</a:t>
            </a:r>
            <a:r>
              <a:rPr lang="en-US" altLang="ja-JP" sz="2600" smtClean="0">
                <a:latin typeface="Arial Black" pitchFamily="34" charset="0"/>
              </a:rPr>
              <a:t/>
            </a:r>
            <a:br>
              <a:rPr lang="en-US" altLang="ja-JP" sz="2600" smtClean="0">
                <a:latin typeface="Arial Black" pitchFamily="34" charset="0"/>
              </a:rPr>
            </a:br>
            <a:endParaRPr lang="en-US" altLang="ja-JP" sz="3000" smtClean="0">
              <a:latin typeface="ＭＳ 明朝" pitchFamily="17" charset="-128"/>
              <a:ea typeface="ＭＳ 明朝" pitchFamily="17" charset="-128"/>
            </a:endParaRPr>
          </a:p>
          <a:p>
            <a:r>
              <a:rPr lang="ja-JP" altLang="en-US" sz="32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数字の</a:t>
            </a:r>
            <a:r>
              <a:rPr lang="en-US" altLang="ja-JP" sz="3200" smtClean="0">
                <a:solidFill>
                  <a:schemeClr val="accent4">
                    <a:lumMod val="75000"/>
                  </a:schemeClr>
                </a:solidFill>
                <a:latin typeface="ＭＳ 明朝" pitchFamily="17" charset="-128"/>
                <a:ea typeface="ＭＳ 明朝" pitchFamily="17" charset="-128"/>
              </a:rPr>
              <a:t>1</a:t>
            </a:r>
            <a:r>
              <a:rPr lang="en-US" altLang="ja-JP" sz="32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(</a:t>
            </a:r>
            <a:r>
              <a:rPr lang="ja-JP" altLang="en-US" sz="32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イチ</a:t>
            </a:r>
            <a:r>
              <a:rPr lang="en-US" altLang="ja-JP" sz="32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)</a:t>
            </a:r>
            <a:r>
              <a:rPr lang="ja-JP" altLang="en-US" sz="32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と小文字の</a:t>
            </a:r>
            <a:r>
              <a:rPr lang="en-US" altLang="ja-JP" sz="3200" smtClean="0">
                <a:solidFill>
                  <a:schemeClr val="accent4">
                    <a:lumMod val="75000"/>
                  </a:schemeClr>
                </a:solidFill>
                <a:latin typeface="ＭＳ 明朝" pitchFamily="17" charset="-128"/>
                <a:ea typeface="ＭＳ 明朝" pitchFamily="17" charset="-128"/>
              </a:rPr>
              <a:t>l</a:t>
            </a:r>
            <a:r>
              <a:rPr lang="en-US" altLang="ja-JP" sz="32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(</a:t>
            </a:r>
            <a:r>
              <a:rPr lang="ja-JP" altLang="en-US" sz="32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エル</a:t>
            </a:r>
            <a:r>
              <a:rPr lang="en-US" altLang="ja-JP" sz="32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)</a:t>
            </a:r>
            <a:r>
              <a:rPr lang="ja-JP" altLang="en-US" sz="32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など</a:t>
            </a:r>
            <a:endParaRPr lang="en-US" altLang="ja-JP" sz="3200" smtClean="0">
              <a:solidFill>
                <a:schemeClr val="accent4">
                  <a:lumMod val="75000"/>
                </a:schemeClr>
              </a:solidFill>
              <a:latin typeface="+mn-ea"/>
            </a:endParaRPr>
          </a:p>
          <a:p>
            <a:r>
              <a:rPr lang="en-US" altLang="ja-JP" sz="3200" smtClean="0">
                <a:solidFill>
                  <a:schemeClr val="accent4">
                    <a:lumMod val="75000"/>
                  </a:schemeClr>
                </a:solidFill>
              </a:rPr>
              <a:t>Unicode</a:t>
            </a:r>
            <a:r>
              <a:rPr lang="ja-JP" altLang="en-US" sz="32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だともっとたくさん</a:t>
            </a:r>
            <a:endParaRPr lang="en-US" altLang="ja-JP" sz="3200" smtClean="0">
              <a:solidFill>
                <a:schemeClr val="accent4">
                  <a:lumMod val="75000"/>
                </a:schemeClr>
              </a:solidFill>
              <a:latin typeface="+mn-ea"/>
            </a:endParaRPr>
          </a:p>
          <a:p>
            <a:pPr lvl="1"/>
            <a:endParaRPr lang="en-US" altLang="ja-JP" sz="3000" smtClean="0">
              <a:solidFill>
                <a:schemeClr val="accent4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>
            <a:normAutofit/>
          </a:bodyPr>
          <a:lstStyle/>
          <a:p>
            <a:r>
              <a:rPr lang="en-US" altLang="ja-JP" sz="3400" smtClean="0"/>
              <a:t>Characters with similar appearance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457200" y="1428736"/>
            <a:ext cx="8472518" cy="4525962"/>
          </a:xfrm>
        </p:spPr>
        <p:txBody>
          <a:bodyPr/>
          <a:lstStyle/>
          <a:p>
            <a:r>
              <a:rPr lang="en-US" altLang="ja-JP" sz="3600" smtClean="0">
                <a:latin typeface="Arial Black" pitchFamily="34" charset="0"/>
              </a:rPr>
              <a:t>Solidus and Division Slash</a:t>
            </a:r>
          </a:p>
          <a:p>
            <a:pPr>
              <a:buNone/>
            </a:pPr>
            <a:endParaRPr lang="en-US" altLang="ja-JP" sz="3200" smtClean="0">
              <a:latin typeface="Arial Black" pitchFamily="34" charset="0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>
            <a:normAutofit/>
          </a:bodyPr>
          <a:lstStyle/>
          <a:p>
            <a:r>
              <a:rPr lang="en-US" altLang="ja-JP" sz="3400" smtClean="0"/>
              <a:t>Characters with similar appearance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85786" y="4500570"/>
            <a:ext cx="7215238" cy="85725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altLang="ja-JP" sz="2800" smtClean="0">
                <a:solidFill>
                  <a:schemeClr val="tx1"/>
                </a:solidFill>
                <a:latin typeface="+mn-ea"/>
              </a:rPr>
              <a:t>http://</a:t>
            </a:r>
            <a:r>
              <a:rPr lang="en-US" altLang="ja-JP" sz="2800" smtClean="0">
                <a:solidFill>
                  <a:srgbClr val="C00000"/>
                </a:solidFill>
                <a:latin typeface="+mn-ea"/>
              </a:rPr>
              <a:t>example.co.jp</a:t>
            </a:r>
            <a:r>
              <a:rPr lang="ja-JP" altLang="en-US" sz="2800" smtClean="0">
                <a:solidFill>
                  <a:srgbClr val="C00000"/>
                </a:solidFill>
                <a:latin typeface="+mn-ea"/>
              </a:rPr>
              <a:t>∕</a:t>
            </a:r>
            <a:r>
              <a:rPr lang="en-US" altLang="ja-JP" sz="2800" smtClean="0">
                <a:solidFill>
                  <a:srgbClr val="C00000"/>
                </a:solidFill>
                <a:latin typeface="+mn-ea"/>
              </a:rPr>
              <a:t>t.example.com</a:t>
            </a:r>
            <a:r>
              <a:rPr lang="en-US" altLang="ja-JP" sz="2800" smtClean="0">
                <a:solidFill>
                  <a:schemeClr val="tx1"/>
                </a:solidFill>
                <a:latin typeface="+mn-ea"/>
              </a:rPr>
              <a:t>/foo/bar</a:t>
            </a:r>
            <a:endParaRPr kumimoji="1" lang="en-US" altLang="ja-JP" sz="2800" smtClean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6" name="直線コネクタ 5"/>
          <p:cNvCxnSpPr/>
          <p:nvPr/>
        </p:nvCxnSpPr>
        <p:spPr>
          <a:xfrm>
            <a:off x="1790680" y="5005398"/>
            <a:ext cx="4429156" cy="158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4357686" y="4929198"/>
            <a:ext cx="2928958" cy="50009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altLang="ja-JP" smtClean="0">
                <a:solidFill>
                  <a:srgbClr val="C00000"/>
                </a:solidFill>
                <a:latin typeface="+mn-ea"/>
              </a:rPr>
              <a:t>Domain name</a:t>
            </a:r>
            <a:endParaRPr kumimoji="1" lang="en-US" altLang="ja-JP" smtClean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57" name="正方形/長方形 56"/>
          <p:cNvSpPr/>
          <p:nvPr/>
        </p:nvSpPr>
        <p:spPr>
          <a:xfrm>
            <a:off x="1500782" y="3571875"/>
            <a:ext cx="856639" cy="713083"/>
          </a:xfrm>
          <a:prstGeom prst="rect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正方形/長方形 57"/>
          <p:cNvSpPr/>
          <p:nvPr/>
        </p:nvSpPr>
        <p:spPr>
          <a:xfrm>
            <a:off x="1500166" y="3357562"/>
            <a:ext cx="642942" cy="220366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直角三角形 58"/>
          <p:cNvSpPr/>
          <p:nvPr/>
        </p:nvSpPr>
        <p:spPr>
          <a:xfrm>
            <a:off x="2143107" y="3357562"/>
            <a:ext cx="206034" cy="214314"/>
          </a:xfrm>
          <a:prstGeom prst="rtTriangle">
            <a:avLst/>
          </a:prstGeom>
          <a:solidFill>
            <a:srgbClr val="FFFFCC"/>
          </a:solidFill>
          <a:ln w="25400" cmpd="sng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0" name="直線コネクタ 59"/>
          <p:cNvCxnSpPr/>
          <p:nvPr/>
        </p:nvCxnSpPr>
        <p:spPr>
          <a:xfrm rot="10800000">
            <a:off x="1500783" y="4284960"/>
            <a:ext cx="856639" cy="1296"/>
          </a:xfrm>
          <a:prstGeom prst="line">
            <a:avLst/>
          </a:prstGeom>
          <a:ln w="25400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/>
          <p:cNvCxnSpPr>
            <a:stCxn id="59" idx="4"/>
          </p:cNvCxnSpPr>
          <p:nvPr/>
        </p:nvCxnSpPr>
        <p:spPr>
          <a:xfrm rot="16200000" flipH="1">
            <a:off x="1996091" y="3924926"/>
            <a:ext cx="714380" cy="8280"/>
          </a:xfrm>
          <a:prstGeom prst="line">
            <a:avLst/>
          </a:prstGeom>
          <a:ln w="25400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/>
          <p:cNvCxnSpPr/>
          <p:nvPr/>
        </p:nvCxnSpPr>
        <p:spPr>
          <a:xfrm rot="5400000">
            <a:off x="1036143" y="3821584"/>
            <a:ext cx="928045" cy="1588"/>
          </a:xfrm>
          <a:prstGeom prst="line">
            <a:avLst/>
          </a:prstGeom>
          <a:ln w="25400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/>
          <p:cNvCxnSpPr>
            <a:stCxn id="59" idx="0"/>
          </p:cNvCxnSpPr>
          <p:nvPr/>
        </p:nvCxnSpPr>
        <p:spPr>
          <a:xfrm rot="16200000" flipV="1">
            <a:off x="1821636" y="3036091"/>
            <a:ext cx="1588" cy="642942"/>
          </a:xfrm>
          <a:prstGeom prst="line">
            <a:avLst/>
          </a:prstGeom>
          <a:ln w="25400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1715096" y="3428999"/>
            <a:ext cx="476723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3200" b="1" smtClean="0">
                <a:solidFill>
                  <a:srgbClr val="C00000"/>
                </a:solidFill>
              </a:rPr>
              <a:t>∕</a:t>
            </a:r>
            <a:endParaRPr lang="ja-JP" altLang="en-US" sz="3200" b="1" smtClean="0">
              <a:solidFill>
                <a:srgbClr val="C0000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429344" y="3929065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800" b="1" smtClean="0">
                <a:solidFill>
                  <a:srgbClr val="FF000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+mn-ea"/>
                <a:ea typeface="+mn-ea"/>
                <a:cs typeface="Arial" pitchFamily="34" charset="0"/>
              </a:rPr>
              <a:t>U+2215</a:t>
            </a:r>
            <a:endParaRPr kumimoji="1" lang="ja-JP" altLang="en-US" sz="1800" b="1">
              <a:solidFill>
                <a:srgbClr val="FF0000"/>
              </a:solidFill>
              <a:effectLst>
                <a:glow rad="101600">
                  <a:srgbClr val="FFFFCC">
                    <a:alpha val="60000"/>
                  </a:srgbClr>
                </a:glow>
              </a:effectLst>
              <a:latin typeface="+mn-ea"/>
              <a:ea typeface="+mn-ea"/>
              <a:cs typeface="Arial" pitchFamily="34" charset="0"/>
            </a:endParaRPr>
          </a:p>
        </p:txBody>
      </p:sp>
      <p:sp>
        <p:nvSpPr>
          <p:cNvPr id="65" name="正方形/長方形 64"/>
          <p:cNvSpPr/>
          <p:nvPr/>
        </p:nvSpPr>
        <p:spPr>
          <a:xfrm>
            <a:off x="1500782" y="2357429"/>
            <a:ext cx="856639" cy="713083"/>
          </a:xfrm>
          <a:prstGeom prst="rect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正方形/長方形 65"/>
          <p:cNvSpPr/>
          <p:nvPr/>
        </p:nvSpPr>
        <p:spPr>
          <a:xfrm>
            <a:off x="1500166" y="2143116"/>
            <a:ext cx="642942" cy="220366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直角三角形 66"/>
          <p:cNvSpPr/>
          <p:nvPr/>
        </p:nvSpPr>
        <p:spPr>
          <a:xfrm>
            <a:off x="2143107" y="2143116"/>
            <a:ext cx="206034" cy="214314"/>
          </a:xfrm>
          <a:prstGeom prst="rtTriangle">
            <a:avLst/>
          </a:prstGeom>
          <a:solidFill>
            <a:srgbClr val="FFFFCC"/>
          </a:solidFill>
          <a:ln w="25400" cmpd="sng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8" name="直線コネクタ 67"/>
          <p:cNvCxnSpPr/>
          <p:nvPr/>
        </p:nvCxnSpPr>
        <p:spPr>
          <a:xfrm rot="10800000">
            <a:off x="1500783" y="3070514"/>
            <a:ext cx="856639" cy="1296"/>
          </a:xfrm>
          <a:prstGeom prst="line">
            <a:avLst/>
          </a:prstGeom>
          <a:ln w="25400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/>
          <p:cNvCxnSpPr>
            <a:stCxn id="67" idx="4"/>
          </p:cNvCxnSpPr>
          <p:nvPr/>
        </p:nvCxnSpPr>
        <p:spPr>
          <a:xfrm rot="16200000" flipH="1">
            <a:off x="1996091" y="2710480"/>
            <a:ext cx="714380" cy="8280"/>
          </a:xfrm>
          <a:prstGeom prst="line">
            <a:avLst/>
          </a:prstGeom>
          <a:ln w="25400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/>
          <p:cNvCxnSpPr/>
          <p:nvPr/>
        </p:nvCxnSpPr>
        <p:spPr>
          <a:xfrm rot="5400000">
            <a:off x="1036143" y="2607138"/>
            <a:ext cx="928045" cy="1588"/>
          </a:xfrm>
          <a:prstGeom prst="line">
            <a:avLst/>
          </a:prstGeom>
          <a:ln w="25400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/>
          <p:cNvCxnSpPr>
            <a:stCxn id="67" idx="0"/>
          </p:cNvCxnSpPr>
          <p:nvPr/>
        </p:nvCxnSpPr>
        <p:spPr>
          <a:xfrm rot="16200000" flipV="1">
            <a:off x="1821636" y="1821645"/>
            <a:ext cx="1588" cy="642942"/>
          </a:xfrm>
          <a:prstGeom prst="line">
            <a:avLst/>
          </a:prstGeom>
          <a:ln w="25400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テキスト ボックス 71"/>
          <p:cNvSpPr txBox="1"/>
          <p:nvPr/>
        </p:nvSpPr>
        <p:spPr>
          <a:xfrm>
            <a:off x="1715096" y="2214553"/>
            <a:ext cx="476723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3200" b="1" smtClean="0">
                <a:solidFill>
                  <a:srgbClr val="C00000"/>
                </a:solidFill>
              </a:rPr>
              <a:t>/</a:t>
            </a:r>
            <a:endParaRPr lang="ja-JP" altLang="en-US" sz="3200" b="1" smtClean="0">
              <a:solidFill>
                <a:srgbClr val="C00000"/>
              </a:solidFill>
            </a:endParaRP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1429344" y="2714619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800" b="1" smtClean="0">
                <a:solidFill>
                  <a:srgbClr val="FF000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+mn-ea"/>
                <a:ea typeface="+mn-ea"/>
                <a:cs typeface="Arial" pitchFamily="34" charset="0"/>
              </a:rPr>
              <a:t>U+002F</a:t>
            </a:r>
            <a:endParaRPr kumimoji="1" lang="ja-JP" altLang="en-US" sz="1800" b="1">
              <a:solidFill>
                <a:srgbClr val="FF0000"/>
              </a:solidFill>
              <a:effectLst>
                <a:glow rad="101600">
                  <a:srgbClr val="FFFFCC">
                    <a:alpha val="60000"/>
                  </a:srgbClr>
                </a:glow>
              </a:effectLst>
              <a:latin typeface="+mn-ea"/>
              <a:ea typeface="+mn-ea"/>
              <a:cs typeface="Arial" pitchFamily="34" charset="0"/>
            </a:endParaRP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2786050" y="2357430"/>
            <a:ext cx="3357586" cy="697885"/>
          </a:xfrm>
          <a:prstGeom prst="foldedCorner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2"/>
              </a:gs>
              <a:gs pos="100000">
                <a:schemeClr val="bg2">
                  <a:lumMod val="90000"/>
                </a:schemeClr>
              </a:gs>
            </a:gsLst>
            <a:lin ang="2700000" scaled="1"/>
            <a:tileRect/>
          </a:gra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sz="320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Solidus</a:t>
            </a:r>
            <a:endParaRPr kumimoji="1" lang="ja-JP" altLang="en-US" sz="3200">
              <a:solidFill>
                <a:schemeClr val="tx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2786050" y="3571876"/>
            <a:ext cx="3357586" cy="697885"/>
          </a:xfrm>
          <a:prstGeom prst="foldedCorner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2"/>
              </a:gs>
              <a:gs pos="100000">
                <a:schemeClr val="bg2">
                  <a:lumMod val="90000"/>
                </a:schemeClr>
              </a:gs>
            </a:gsLst>
            <a:lin ang="2700000" scaled="1"/>
            <a:tileRect/>
          </a:gra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sz="320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Division Slash</a:t>
            </a:r>
            <a:endParaRPr kumimoji="1" lang="ja-JP" altLang="en-US" sz="3200">
              <a:solidFill>
                <a:schemeClr val="tx1"/>
              </a:solidFill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5214942" y="4357694"/>
            <a:ext cx="3214710" cy="428628"/>
          </a:xfrm>
          <a:prstGeom prst="rect">
            <a:avLst/>
          </a:prstGeom>
          <a:solidFill>
            <a:srgbClr val="FFDD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428596" y="4357694"/>
            <a:ext cx="4714908" cy="428628"/>
          </a:xfrm>
          <a:prstGeom prst="rect">
            <a:avLst/>
          </a:prstGeom>
          <a:solidFill>
            <a:srgbClr val="FFDD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5357818" y="4786322"/>
            <a:ext cx="3357586" cy="928694"/>
          </a:xfrm>
          <a:prstGeom prst="rect">
            <a:avLst/>
          </a:prstGeom>
          <a:solidFill>
            <a:srgbClr val="FFDD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714348" y="4786322"/>
            <a:ext cx="4572032" cy="928694"/>
          </a:xfrm>
          <a:prstGeom prst="rect">
            <a:avLst/>
          </a:prstGeom>
          <a:solidFill>
            <a:srgbClr val="FFDD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Agenda</a:t>
            </a:r>
            <a:endParaRPr kumimoji="1" lang="ja-JP" altLang="en-US"/>
          </a:p>
        </p:txBody>
      </p:sp>
      <p:grpSp>
        <p:nvGrpSpPr>
          <p:cNvPr id="12" name="グループ化 11"/>
          <p:cNvGrpSpPr/>
          <p:nvPr/>
        </p:nvGrpSpPr>
        <p:grpSpPr>
          <a:xfrm>
            <a:off x="0" y="5072074"/>
            <a:ext cx="8715404" cy="357190"/>
            <a:chOff x="0" y="2500306"/>
            <a:chExt cx="8715404" cy="357190"/>
          </a:xfrm>
        </p:grpSpPr>
        <p:sp>
          <p:nvSpPr>
            <p:cNvPr id="9" name="正方形/長方形 8"/>
            <p:cNvSpPr/>
            <p:nvPr/>
          </p:nvSpPr>
          <p:spPr>
            <a:xfrm>
              <a:off x="5357818" y="2500306"/>
              <a:ext cx="3357586" cy="35719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714348" y="2500306"/>
              <a:ext cx="4572032" cy="35719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0" y="2500306"/>
              <a:ext cx="357158" cy="3571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" name="コンテンツ プレースホルダ 1"/>
          <p:cNvSpPr txBox="1">
            <a:spLocks/>
          </p:cNvSpPr>
          <p:nvPr/>
        </p:nvSpPr>
        <p:spPr bwMode="auto">
          <a:xfrm>
            <a:off x="5072066" y="1071546"/>
            <a:ext cx="407193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marR="0" lvl="0" indent="-255588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1" lang="ja-JP" altLang="en-US" sz="27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はじめに</a:t>
            </a:r>
            <a:endParaRPr kumimoji="1" lang="en-US" altLang="ja-JP" sz="27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65125" marR="0" lvl="0" indent="-255588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lang="ja-JP" altLang="en-US" sz="270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比較の一致</a:t>
            </a:r>
            <a:r>
              <a:rPr lang="en-US" altLang="ja-JP" sz="270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/</a:t>
            </a:r>
            <a:r>
              <a:rPr lang="ja-JP" altLang="en-US" sz="270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不一致</a:t>
            </a:r>
            <a:endParaRPr kumimoji="1" lang="en-US" sz="27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lang="ja-JP" altLang="en-US" sz="200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冗長なエンコーディング</a:t>
            </a:r>
            <a:endParaRPr kumimoji="1" 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多対一の変換</a:t>
            </a:r>
            <a:endParaRPr kumimoji="1" lang="en-US" altLang="ja-JP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大文字と小文字</a:t>
            </a:r>
            <a:endParaRPr kumimoji="1" 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正規化</a:t>
            </a:r>
            <a:endParaRPr kumimoji="1" 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不正なバイト列の埋め込み</a:t>
            </a:r>
            <a:endParaRPr kumimoji="1" lang="en-US" altLang="ja-JP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lang="ja-JP" altLang="en-US" sz="2000" noProof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先行バイトの埋め込み</a:t>
            </a:r>
            <a:endParaRPr lang="en-US" altLang="ja-JP" sz="2000" noProof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エンコード情報の不一致</a:t>
            </a:r>
            <a:endParaRPr kumimoji="1" lang="en-US" altLang="ja-JP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en-US" altLang="ja-JP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7</a:t>
            </a: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ビット文字コードの解釈</a:t>
            </a:r>
            <a:endParaRPr kumimoji="1" 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65125" marR="0" lvl="0" indent="-255588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1" lang="ja-JP" altLang="en-US" sz="27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表示上の欺瞞</a:t>
            </a:r>
            <a:r>
              <a:rPr kumimoji="1" lang="en-US" sz="27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視覚的に似た文字</a:t>
            </a:r>
            <a:r>
              <a:rPr kumimoji="1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見えない文字</a:t>
            </a:r>
            <a:endParaRPr kumimoji="1" 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制御文字の埋め込み</a:t>
            </a:r>
            <a:r>
              <a:rPr kumimoji="1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365125" marR="0" lvl="0" indent="-255588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1" lang="ja-JP" altLang="en-US" sz="27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まとめ</a:t>
            </a:r>
            <a:endParaRPr kumimoji="1" lang="ja-JP" altLang="en-US" sz="2700" b="0" i="0" u="none" strike="noStrike" kern="1200" cap="none" spc="0" normalizeH="0" baseline="0" noProof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285720" y="1071546"/>
            <a:ext cx="5000660" cy="514353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ja-JP" smtClean="0"/>
              <a:t>Introduction</a:t>
            </a:r>
          </a:p>
          <a:p>
            <a:pPr>
              <a:spcBef>
                <a:spcPts val="0"/>
              </a:spcBef>
            </a:pPr>
            <a:r>
              <a:rPr lang="en-US" smtClean="0"/>
              <a:t>Comparison: match/unmatch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Redundant encoding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Many-to-one Conversion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Upper case and Lower case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Normalization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Embedded invalid characters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Embedded leading bytes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Mismatch in charset information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Interpreting 7-bit encoding </a:t>
            </a:r>
          </a:p>
          <a:p>
            <a:pPr>
              <a:spcBef>
                <a:spcPts val="0"/>
              </a:spcBef>
            </a:pPr>
            <a:r>
              <a:rPr lang="en-US" smtClean="0"/>
              <a:t>Deceptive indications 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Characters with similar appearance 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Invisible characters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Embedded control </a:t>
            </a:r>
            <a:r>
              <a:rPr lang="ja-JP" altLang="en-US" sz="2000" smtClean="0"/>
              <a:t> </a:t>
            </a:r>
            <a:r>
              <a:rPr lang="en-US" altLang="ja-JP" sz="2000" smtClean="0"/>
              <a:t>characters</a:t>
            </a:r>
            <a:endParaRPr lang="en-US" sz="2000" smtClean="0"/>
          </a:p>
          <a:p>
            <a:pPr>
              <a:spcBef>
                <a:spcPts val="0"/>
              </a:spcBef>
            </a:pPr>
            <a:r>
              <a:rPr lang="en-US" smtClean="0"/>
              <a:t>Conclusion</a:t>
            </a:r>
            <a:endParaRPr kumimoji="1"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457200" y="1428736"/>
            <a:ext cx="8472518" cy="4525962"/>
          </a:xfrm>
        </p:spPr>
        <p:txBody>
          <a:bodyPr/>
          <a:lstStyle/>
          <a:p>
            <a:r>
              <a:rPr lang="en-US" altLang="ja-JP" sz="3200" smtClean="0">
                <a:latin typeface="Arial Black" pitchFamily="34" charset="0"/>
              </a:rPr>
              <a:t>Invisible byte sequence</a:t>
            </a:r>
          </a:p>
          <a:p>
            <a:pPr lvl="1"/>
            <a:r>
              <a:rPr lang="en-US" altLang="ja-JP" sz="2800" smtClean="0">
                <a:latin typeface="Arial Black" pitchFamily="34" charset="0"/>
              </a:rPr>
              <a:t>Unicode</a:t>
            </a:r>
            <a:br>
              <a:rPr lang="en-US" altLang="ja-JP" sz="2800" smtClean="0">
                <a:latin typeface="Arial Black" pitchFamily="34" charset="0"/>
              </a:rPr>
            </a:br>
            <a:r>
              <a:rPr lang="en-US" altLang="ja-JP" sz="2800" smtClean="0">
                <a:latin typeface="Arial Black" pitchFamily="34" charset="0"/>
              </a:rPr>
              <a:t/>
            </a:r>
            <a:br>
              <a:rPr lang="en-US" altLang="ja-JP" sz="2800" smtClean="0">
                <a:latin typeface="Arial Black" pitchFamily="34" charset="0"/>
              </a:rPr>
            </a:br>
            <a:r>
              <a:rPr lang="en-US" altLang="ja-JP" sz="2800" smtClean="0">
                <a:latin typeface="Arial Black" pitchFamily="34" charset="0"/>
              </a:rPr>
              <a:t/>
            </a:r>
            <a:br>
              <a:rPr lang="en-US" altLang="ja-JP" sz="2800" smtClean="0">
                <a:latin typeface="Arial Black" pitchFamily="34" charset="0"/>
              </a:rPr>
            </a:br>
            <a:r>
              <a:rPr lang="en-US" altLang="ja-JP" sz="2800" smtClean="0">
                <a:latin typeface="Arial Black" pitchFamily="34" charset="0"/>
              </a:rPr>
              <a:t/>
            </a:r>
            <a:br>
              <a:rPr lang="en-US" altLang="ja-JP" sz="2800" smtClean="0">
                <a:latin typeface="Arial Black" pitchFamily="34" charset="0"/>
              </a:rPr>
            </a:br>
            <a:r>
              <a:rPr lang="en-US" altLang="ja-JP" sz="2800" smtClean="0">
                <a:latin typeface="Arial Black" pitchFamily="34" charset="0"/>
              </a:rPr>
              <a:t/>
            </a:r>
            <a:br>
              <a:rPr lang="en-US" altLang="ja-JP" sz="2800" smtClean="0">
                <a:latin typeface="Arial Black" pitchFamily="34" charset="0"/>
              </a:rPr>
            </a:br>
            <a:endParaRPr lang="en-US" altLang="ja-JP" sz="2800" smtClean="0">
              <a:latin typeface="Arial Black" pitchFamily="34" charset="0"/>
            </a:endParaRPr>
          </a:p>
          <a:p>
            <a:pPr lvl="1"/>
            <a:r>
              <a:rPr lang="en-US" altLang="ja-JP" sz="2800" smtClean="0">
                <a:latin typeface="Arial Black" pitchFamily="34" charset="0"/>
              </a:rPr>
              <a:t>ISO-2022-JP</a:t>
            </a:r>
            <a:r>
              <a:rPr lang="en-US" altLang="ja-JP" sz="28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/>
            </a:r>
            <a:br>
              <a:rPr lang="en-US" altLang="ja-JP" sz="28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</a:br>
            <a:r>
              <a:rPr lang="en-US" altLang="ja-JP" sz="2800" smtClean="0">
                <a:latin typeface="Arial Black" pitchFamily="34" charset="0"/>
              </a:rPr>
              <a:t>Escape sequences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>
            <a:normAutofit/>
          </a:bodyPr>
          <a:lstStyle/>
          <a:p>
            <a:r>
              <a:rPr lang="en-US" altLang="ja-JP" smtClean="0"/>
              <a:t>Invisible characters</a:t>
            </a:r>
          </a:p>
        </p:txBody>
      </p:sp>
      <p:graphicFrame>
        <p:nvGraphicFramePr>
          <p:cNvPr id="7" name="表 6"/>
          <p:cNvGraphicFramePr>
            <a:graphicFrameLocks noGrp="1"/>
          </p:cNvGraphicFramePr>
          <p:nvPr/>
        </p:nvGraphicFramePr>
        <p:xfrm>
          <a:off x="1214414" y="2500306"/>
          <a:ext cx="6357982" cy="1854200"/>
        </p:xfrm>
        <a:graphic>
          <a:graphicData uri="http://schemas.openxmlformats.org/drawingml/2006/table">
            <a:tbl>
              <a:tblPr bandRow="1">
                <a:tableStyleId>{C4B1156A-380E-4F78-BDF5-A606A8083BF9}</a:tableStyleId>
              </a:tblPr>
              <a:tblGrid>
                <a:gridCol w="1845865"/>
                <a:gridCol w="4512117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kumimoji="1" lang="en-US" altLang="ja-JP" sz="20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U+200B</a:t>
                      </a:r>
                      <a:endParaRPr kumimoji="1" lang="ja-JP" altLang="en-US" sz="2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kumimoji="1" lang="en-US" altLang="ja-JP" sz="20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ZERO WIDTH SPACE</a:t>
                      </a:r>
                      <a:endParaRPr kumimoji="1" lang="ja-JP" altLang="en-US" sz="2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kumimoji="1" lang="en-US" altLang="ja-JP" sz="20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U+200C</a:t>
                      </a:r>
                      <a:endParaRPr kumimoji="1" lang="ja-JP" altLang="en-US" sz="2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</a:pPr>
                      <a:r>
                        <a:rPr kumimoji="1" lang="en-US" altLang="ja-JP" sz="20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ZERO WIDTH NON-JOINER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kumimoji="1" lang="en-US" altLang="ja-JP" sz="20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U+200D</a:t>
                      </a:r>
                      <a:endParaRPr kumimoji="1" lang="ja-JP" altLang="en-US" sz="2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</a:pPr>
                      <a:r>
                        <a:rPr kumimoji="1" lang="en-US" altLang="ja-JP" sz="20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ZERO WIDTH JOINER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U+202A</a:t>
                      </a:r>
                      <a:endParaRPr kumimoji="1" lang="ja-JP" altLang="en-US" sz="2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</a:pPr>
                      <a:r>
                        <a:rPr kumimoji="1" lang="en-US" altLang="ja-JP" sz="20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LEFT-TO-RIGHT EMBEDDING</a:t>
                      </a:r>
                      <a:endParaRPr kumimoji="1" lang="ja-JP" altLang="en-US" sz="2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U+FEFF</a:t>
                      </a:r>
                      <a:endParaRPr kumimoji="1" lang="ja-JP" altLang="en-US" sz="2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</a:pPr>
                      <a:r>
                        <a:rPr kumimoji="1" lang="en-US" altLang="ja-JP" sz="20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BYTE ORDER MARK (ZWNBSP)</a:t>
                      </a:r>
                      <a:endParaRPr kumimoji="1" lang="ja-JP" altLang="en-US" sz="2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 8"/>
          <p:cNvGraphicFramePr>
            <a:graphicFrameLocks noGrp="1"/>
          </p:cNvGraphicFramePr>
          <p:nvPr/>
        </p:nvGraphicFramePr>
        <p:xfrm>
          <a:off x="1214414" y="5572140"/>
          <a:ext cx="6429420" cy="370840"/>
        </p:xfrm>
        <a:graphic>
          <a:graphicData uri="http://schemas.openxmlformats.org/drawingml/2006/table">
            <a:tbl>
              <a:tblPr bandRow="1">
                <a:tableStyleId>{C4B1156A-380E-4F78-BDF5-A606A8083BF9}</a:tableStyleId>
              </a:tblPr>
              <a:tblGrid>
                <a:gridCol w="2143140"/>
                <a:gridCol w="2143140"/>
                <a:gridCol w="214314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kumimoji="1" lang="en-US" altLang="ja-JP" sz="20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0x1B 0x24 0x40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0x1B 0x24 0x42 </a:t>
                      </a:r>
                      <a:endParaRPr kumimoji="1" lang="ja-JP" altLang="en-US" sz="200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0x1B 0x28 0x42 </a:t>
                      </a:r>
                      <a:endParaRPr kumimoji="1" lang="ja-JP" altLang="en-US" sz="200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457200" y="1285860"/>
            <a:ext cx="8472518" cy="4525962"/>
          </a:xfrm>
        </p:spPr>
        <p:txBody>
          <a:bodyPr/>
          <a:lstStyle/>
          <a:p>
            <a:r>
              <a:rPr lang="en-US" altLang="ja-JP" sz="3200" smtClean="0">
                <a:latin typeface="Arial Black" pitchFamily="34" charset="0"/>
              </a:rPr>
              <a:t>Using for filename, registry</a:t>
            </a:r>
            <a:endParaRPr lang="en-US" altLang="ja-JP" sz="2800" smtClean="0">
              <a:latin typeface="Arial Black" pitchFamily="34" charset="0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>
            <a:normAutofit/>
          </a:bodyPr>
          <a:lstStyle/>
          <a:p>
            <a:r>
              <a:rPr lang="en-US" altLang="ja-JP" smtClean="0"/>
              <a:t>Invisible characters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5809" y="1857364"/>
            <a:ext cx="7729595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5809" y="3701866"/>
            <a:ext cx="6596080" cy="2870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正方形/長方形 9"/>
          <p:cNvSpPr/>
          <p:nvPr/>
        </p:nvSpPr>
        <p:spPr>
          <a:xfrm>
            <a:off x="857224" y="2714620"/>
            <a:ext cx="1285884" cy="714380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1928794" y="4872048"/>
            <a:ext cx="1428760" cy="642942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mtClean="0"/>
              <a:t>Invisible characters</a:t>
            </a:r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214546" y="2928934"/>
            <a:ext cx="4857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200" smtClean="0">
                <a:latin typeface="Arial Black" pitchFamily="34" charset="0"/>
              </a:rPr>
              <a:t>DEMO</a:t>
            </a:r>
            <a:endParaRPr kumimoji="1" lang="ja-JP" altLang="en-US" sz="7200"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5214942" y="4357694"/>
            <a:ext cx="3214710" cy="428628"/>
          </a:xfrm>
          <a:prstGeom prst="rect">
            <a:avLst/>
          </a:prstGeom>
          <a:solidFill>
            <a:srgbClr val="FFDD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428596" y="4357694"/>
            <a:ext cx="4714908" cy="428628"/>
          </a:xfrm>
          <a:prstGeom prst="rect">
            <a:avLst/>
          </a:prstGeom>
          <a:solidFill>
            <a:srgbClr val="FFDD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5357818" y="4786322"/>
            <a:ext cx="3357586" cy="928694"/>
          </a:xfrm>
          <a:prstGeom prst="rect">
            <a:avLst/>
          </a:prstGeom>
          <a:solidFill>
            <a:srgbClr val="FFDD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714348" y="4786322"/>
            <a:ext cx="4572032" cy="928694"/>
          </a:xfrm>
          <a:prstGeom prst="rect">
            <a:avLst/>
          </a:prstGeom>
          <a:solidFill>
            <a:srgbClr val="FFDD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Agenda</a:t>
            </a:r>
            <a:endParaRPr kumimoji="1" lang="ja-JP" altLang="en-US"/>
          </a:p>
        </p:txBody>
      </p:sp>
      <p:grpSp>
        <p:nvGrpSpPr>
          <p:cNvPr id="12" name="グループ化 11"/>
          <p:cNvGrpSpPr/>
          <p:nvPr/>
        </p:nvGrpSpPr>
        <p:grpSpPr>
          <a:xfrm>
            <a:off x="0" y="5357826"/>
            <a:ext cx="8715404" cy="357190"/>
            <a:chOff x="0" y="2500306"/>
            <a:chExt cx="8715404" cy="357190"/>
          </a:xfrm>
        </p:grpSpPr>
        <p:sp>
          <p:nvSpPr>
            <p:cNvPr id="9" name="正方形/長方形 8"/>
            <p:cNvSpPr/>
            <p:nvPr/>
          </p:nvSpPr>
          <p:spPr>
            <a:xfrm>
              <a:off x="5357818" y="2500306"/>
              <a:ext cx="3357586" cy="35719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714348" y="2500306"/>
              <a:ext cx="4572032" cy="35719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0" y="2500306"/>
              <a:ext cx="357158" cy="3571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" name="コンテンツ プレースホルダ 1"/>
          <p:cNvSpPr txBox="1">
            <a:spLocks/>
          </p:cNvSpPr>
          <p:nvPr/>
        </p:nvSpPr>
        <p:spPr bwMode="auto">
          <a:xfrm>
            <a:off x="5072066" y="1071546"/>
            <a:ext cx="407193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marR="0" lvl="0" indent="-255588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1" lang="ja-JP" altLang="en-US" sz="27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はじめに</a:t>
            </a:r>
            <a:endParaRPr kumimoji="1" lang="en-US" altLang="ja-JP" sz="27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65125" marR="0" lvl="0" indent="-255588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lang="ja-JP" altLang="en-US" sz="270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比較の一致</a:t>
            </a:r>
            <a:r>
              <a:rPr lang="en-US" altLang="ja-JP" sz="270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/</a:t>
            </a:r>
            <a:r>
              <a:rPr lang="ja-JP" altLang="en-US" sz="270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不一致</a:t>
            </a:r>
            <a:endParaRPr kumimoji="1" lang="en-US" sz="27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lang="ja-JP" altLang="en-US" sz="200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冗長なエンコーディング</a:t>
            </a:r>
            <a:endParaRPr kumimoji="1" 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多対一の変換</a:t>
            </a:r>
            <a:endParaRPr kumimoji="1" lang="en-US" altLang="ja-JP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大文字と小文字</a:t>
            </a:r>
            <a:endParaRPr kumimoji="1" 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正規化</a:t>
            </a:r>
            <a:endParaRPr kumimoji="1" 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不正なバイト列の埋め込み</a:t>
            </a:r>
            <a:endParaRPr kumimoji="1" lang="en-US" altLang="ja-JP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lang="ja-JP" altLang="en-US" sz="2000" noProof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先行バイトの埋め込み</a:t>
            </a:r>
            <a:endParaRPr lang="en-US" altLang="ja-JP" sz="2000" noProof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エンコード情報の不一致</a:t>
            </a:r>
            <a:endParaRPr kumimoji="1" lang="en-US" altLang="ja-JP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en-US" altLang="ja-JP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7</a:t>
            </a: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ビット文字コードの解釈</a:t>
            </a:r>
            <a:endParaRPr kumimoji="1" 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65125" marR="0" lvl="0" indent="-255588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1" lang="ja-JP" altLang="en-US" sz="27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表示上の欺瞞</a:t>
            </a:r>
            <a:r>
              <a:rPr kumimoji="1" lang="en-US" sz="27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視覚的に似た文字</a:t>
            </a:r>
            <a:r>
              <a:rPr kumimoji="1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見えない文字</a:t>
            </a:r>
            <a:endParaRPr kumimoji="1" 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制御文字の埋め込み</a:t>
            </a:r>
            <a:r>
              <a:rPr kumimoji="1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365125" marR="0" lvl="0" indent="-255588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1" lang="ja-JP" altLang="en-US" sz="27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まとめ</a:t>
            </a:r>
            <a:endParaRPr kumimoji="1" lang="ja-JP" altLang="en-US" sz="2700" b="0" i="0" u="none" strike="noStrike" kern="1200" cap="none" spc="0" normalizeH="0" baseline="0" noProof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285720" y="1071546"/>
            <a:ext cx="5000660" cy="514353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ja-JP" smtClean="0"/>
              <a:t>Introduction</a:t>
            </a:r>
          </a:p>
          <a:p>
            <a:pPr>
              <a:spcBef>
                <a:spcPts val="0"/>
              </a:spcBef>
            </a:pPr>
            <a:r>
              <a:rPr lang="en-US" smtClean="0"/>
              <a:t>Comparison: match/unmatch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Redundant encoding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Many-to-one Conversion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Upper case and Lower case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Normalization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Embedded invalid characters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Embedded leading bytes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Mismatch in charset information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Interpreting 7-bit encoding </a:t>
            </a:r>
          </a:p>
          <a:p>
            <a:pPr>
              <a:spcBef>
                <a:spcPts val="0"/>
              </a:spcBef>
            </a:pPr>
            <a:r>
              <a:rPr lang="en-US" smtClean="0"/>
              <a:t>Deceptive indications 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Characters with similar appearance 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Invisible characters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Embedded control </a:t>
            </a:r>
            <a:r>
              <a:rPr lang="ja-JP" altLang="en-US" sz="2000" smtClean="0"/>
              <a:t> </a:t>
            </a:r>
            <a:r>
              <a:rPr lang="en-US" altLang="ja-JP" sz="2000" smtClean="0"/>
              <a:t>characters</a:t>
            </a:r>
            <a:endParaRPr lang="en-US" sz="2000" smtClean="0"/>
          </a:p>
          <a:p>
            <a:pPr>
              <a:spcBef>
                <a:spcPts val="0"/>
              </a:spcBef>
            </a:pPr>
            <a:r>
              <a:rPr lang="en-US" smtClean="0"/>
              <a:t>Conclusion</a:t>
            </a:r>
            <a:endParaRPr kumimoji="1"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457200" y="1428736"/>
            <a:ext cx="8472518" cy="4525962"/>
          </a:xfrm>
        </p:spPr>
        <p:txBody>
          <a:bodyPr/>
          <a:lstStyle/>
          <a:p>
            <a:r>
              <a:rPr lang="en-US" altLang="ja-JP" sz="3200" smtClean="0">
                <a:latin typeface="Arial Black" pitchFamily="34" charset="0"/>
              </a:rPr>
              <a:t>Unicode Bidirection (Bidi)</a:t>
            </a:r>
          </a:p>
          <a:p>
            <a:pPr lvl="1"/>
            <a:r>
              <a:rPr lang="en-US" altLang="ja-JP" sz="2800" smtClean="0">
                <a:latin typeface="Arial Black" pitchFamily="34" charset="0"/>
              </a:rPr>
              <a:t>Part of string is displayed from RIGHT to LEFT</a:t>
            </a:r>
          </a:p>
          <a:p>
            <a:pPr lvl="1"/>
            <a:r>
              <a:rPr lang="en-US" altLang="ja-JP" sz="2800" smtClean="0">
                <a:latin typeface="Arial Black" pitchFamily="34" charset="0"/>
              </a:rPr>
              <a:t>U+202E (Right-to-Left Override;RLO)</a:t>
            </a:r>
            <a:br>
              <a:rPr lang="en-US" altLang="ja-JP" sz="2800" smtClean="0">
                <a:latin typeface="Arial Black" pitchFamily="34" charset="0"/>
              </a:rPr>
            </a:br>
            <a:r>
              <a:rPr lang="en-US" altLang="ja-JP" sz="2800" smtClean="0">
                <a:latin typeface="Arial Black" pitchFamily="34" charset="0"/>
              </a:rPr>
              <a:t/>
            </a:r>
            <a:br>
              <a:rPr lang="en-US" altLang="ja-JP" sz="2800" smtClean="0">
                <a:latin typeface="Arial Black" pitchFamily="34" charset="0"/>
              </a:rPr>
            </a:br>
            <a:r>
              <a:rPr lang="en-US" altLang="ja-JP" sz="2800" smtClean="0">
                <a:latin typeface="Arial Black" pitchFamily="34" charset="0"/>
              </a:rPr>
              <a:t/>
            </a:r>
            <a:br>
              <a:rPr lang="en-US" altLang="ja-JP" sz="2800" smtClean="0">
                <a:latin typeface="Arial Black" pitchFamily="34" charset="0"/>
              </a:rPr>
            </a:br>
            <a:r>
              <a:rPr lang="en-US" altLang="ja-JP" sz="2800" smtClean="0">
                <a:latin typeface="Arial Black" pitchFamily="34" charset="0"/>
              </a:rPr>
              <a:t/>
            </a:r>
            <a:br>
              <a:rPr lang="en-US" altLang="ja-JP" sz="2800" smtClean="0">
                <a:latin typeface="Arial Black" pitchFamily="34" charset="0"/>
              </a:rPr>
            </a:br>
            <a:endParaRPr lang="en-US" altLang="ja-JP" sz="2800" smtClean="0">
              <a:latin typeface="Arial Black" pitchFamily="34" charset="0"/>
            </a:endParaRPr>
          </a:p>
          <a:p>
            <a:r>
              <a:rPr lang="en-US" altLang="ja-JP" sz="3200" smtClean="0">
                <a:solidFill>
                  <a:schemeClr val="accent4">
                    <a:lumMod val="75000"/>
                  </a:schemeClr>
                </a:solidFill>
              </a:rPr>
              <a:t>Unicode</a:t>
            </a:r>
            <a:r>
              <a:rPr lang="ja-JP" altLang="en-US" sz="32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の双方向機能</a:t>
            </a:r>
            <a:r>
              <a:rPr lang="en-US" altLang="ja-JP" sz="32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(</a:t>
            </a:r>
            <a:r>
              <a:rPr lang="en-US" altLang="ja-JP" sz="3200" smtClean="0">
                <a:solidFill>
                  <a:schemeClr val="accent4">
                    <a:lumMod val="75000"/>
                  </a:schemeClr>
                </a:solidFill>
              </a:rPr>
              <a:t>Bidi</a:t>
            </a:r>
            <a:r>
              <a:rPr lang="en-US" altLang="ja-JP" sz="32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)</a:t>
            </a:r>
          </a:p>
          <a:p>
            <a:pPr lvl="1"/>
            <a:r>
              <a:rPr lang="ja-JP" altLang="en-US" sz="28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文字列の一部が右から左に表示される</a:t>
            </a:r>
            <a:endParaRPr lang="en-US" altLang="ja-JP" sz="2800" smtClean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>
            <a:normAutofit/>
          </a:bodyPr>
          <a:lstStyle/>
          <a:p>
            <a:r>
              <a:rPr lang="en-US" altLang="ja-JP" smtClean="0"/>
              <a:t>Embedded control characters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85852" y="3500438"/>
            <a:ext cx="3857652" cy="64294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kumimoji="1" lang="en-US" altLang="ja-JP" sz="3200" smtClean="0">
                <a:solidFill>
                  <a:schemeClr val="tx1"/>
                </a:solidFill>
                <a:latin typeface="+mn-ea"/>
              </a:rPr>
              <a:t>this-</a:t>
            </a:r>
            <a:r>
              <a:rPr kumimoji="1" lang="en-US" altLang="ja-JP" sz="3200" smtClean="0">
                <a:solidFill>
                  <a:srgbClr val="C00000"/>
                </a:solidFill>
                <a:latin typeface="+mn-ea"/>
              </a:rPr>
              <a:t>(U+202E)</a:t>
            </a:r>
            <a:r>
              <a:rPr kumimoji="1" lang="en-US" altLang="ja-JP" sz="3200" smtClean="0">
                <a:solidFill>
                  <a:schemeClr val="tx1"/>
                </a:solidFill>
                <a:latin typeface="+mn-ea"/>
              </a:rPr>
              <a:t>txt.exe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285852" y="4286256"/>
            <a:ext cx="3857652" cy="64294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kumimoji="1" lang="en-US" altLang="ja-JP" sz="3200" smtClean="0">
                <a:solidFill>
                  <a:schemeClr val="tx1"/>
                </a:solidFill>
                <a:latin typeface="+mn-ea"/>
              </a:rPr>
              <a:t>this-exe.txt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214942" y="3571876"/>
            <a:ext cx="3786214" cy="50009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altLang="ja-JP" smtClean="0">
                <a:solidFill>
                  <a:srgbClr val="C00000"/>
                </a:solidFill>
                <a:latin typeface="+mn-ea"/>
              </a:rPr>
              <a:t>Actual byte sequence</a:t>
            </a:r>
            <a:endParaRPr kumimoji="1" lang="en-US" altLang="ja-JP" smtClean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214942" y="4357694"/>
            <a:ext cx="3786214" cy="50009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altLang="ja-JP" smtClean="0">
                <a:solidFill>
                  <a:srgbClr val="C00000"/>
                </a:solidFill>
                <a:latin typeface="+mn-ea"/>
              </a:rPr>
              <a:t>Displayed text</a:t>
            </a:r>
            <a:endParaRPr kumimoji="1" lang="en-US" altLang="ja-JP" smtClean="0">
              <a:solidFill>
                <a:srgbClr val="C00000"/>
              </a:solidFill>
              <a:latin typeface="+mn-e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3200" smtClean="0">
                <a:latin typeface="Arial Black" pitchFamily="34" charset="0"/>
              </a:rPr>
              <a:t>Upgrading from legacy encoding to Unicode.</a:t>
            </a:r>
          </a:p>
          <a:p>
            <a:pPr lvl="1"/>
            <a:r>
              <a:rPr lang="en-US" altLang="ja-JP" sz="3200" smtClean="0">
                <a:latin typeface="Arial Black" pitchFamily="34" charset="0"/>
              </a:rPr>
              <a:t>EUC-JP / Shift_JIS are often mixed in Unicode</a:t>
            </a:r>
            <a:r>
              <a:rPr lang="en-US" altLang="ja-JP" sz="3200" smtClean="0"/>
              <a:t/>
            </a:r>
            <a:br>
              <a:rPr lang="en-US" altLang="ja-JP" sz="3200" smtClean="0"/>
            </a:br>
            <a:endParaRPr lang="en-US" altLang="ja-JP" sz="3200" smtClean="0"/>
          </a:p>
          <a:p>
            <a:r>
              <a:rPr lang="ja-JP" altLang="en-US" sz="36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レガシーな文字コードから</a:t>
            </a:r>
            <a:r>
              <a:rPr lang="en-US" altLang="ja-JP" sz="36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Unicode</a:t>
            </a:r>
            <a:r>
              <a:rPr lang="ja-JP" altLang="en-US" sz="36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への移行</a:t>
            </a:r>
            <a:endParaRPr lang="en-US" altLang="ja-JP" sz="3600" smtClean="0">
              <a:solidFill>
                <a:schemeClr val="accent4">
                  <a:lumMod val="75000"/>
                </a:schemeClr>
              </a:solidFill>
              <a:latin typeface="+mn-ea"/>
            </a:endParaRPr>
          </a:p>
          <a:p>
            <a:pPr lvl="1"/>
            <a:r>
              <a:rPr lang="en-US" altLang="ja-JP" sz="32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EUC-JP</a:t>
            </a:r>
            <a:r>
              <a:rPr lang="ja-JP" altLang="en-US" sz="32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や</a:t>
            </a:r>
            <a:r>
              <a:rPr lang="en-US" altLang="ja-JP" sz="32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Shift_JIS</a:t>
            </a:r>
            <a:r>
              <a:rPr lang="ja-JP" altLang="en-US" sz="32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と、</a:t>
            </a:r>
            <a:r>
              <a:rPr lang="en-US" altLang="ja-JP" sz="32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Unicode</a:t>
            </a:r>
            <a:r>
              <a:rPr lang="ja-JP" altLang="en-US" sz="32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の混在</a:t>
            </a:r>
            <a:endParaRPr lang="en-US" altLang="ja-JP" sz="3200" smtClean="0">
              <a:solidFill>
                <a:schemeClr val="accent4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000" smtClean="0"/>
              <a:t>What's the </a:t>
            </a:r>
            <a:r>
              <a:rPr lang="en-US" sz="4000" smtClean="0"/>
              <a:t>relation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3600" smtClean="0"/>
              <a:t>  between </a:t>
            </a:r>
            <a:r>
              <a:rPr lang="en-US" sz="3600" smtClean="0"/>
              <a:t>charsets and security ?</a:t>
            </a:r>
            <a:endParaRPr kumimoji="1" lang="ja-JP" altLang="en-US" sz="36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457200" y="1428736"/>
            <a:ext cx="8472518" cy="4525962"/>
          </a:xfrm>
        </p:spPr>
        <p:txBody>
          <a:bodyPr/>
          <a:lstStyle/>
          <a:p>
            <a:pPr>
              <a:buNone/>
            </a:pPr>
            <a:r>
              <a:rPr lang="en-US" altLang="ja-JP" sz="2800" smtClean="0">
                <a:latin typeface="Arial Black" pitchFamily="34" charset="0"/>
              </a:rPr>
              <a:t/>
            </a:r>
            <a:br>
              <a:rPr lang="en-US" altLang="ja-JP" sz="2800" smtClean="0">
                <a:latin typeface="Arial Black" pitchFamily="34" charset="0"/>
              </a:rPr>
            </a:br>
            <a:r>
              <a:rPr lang="en-US" altLang="ja-JP" sz="2800" smtClean="0">
                <a:latin typeface="Arial Black" pitchFamily="34" charset="0"/>
              </a:rPr>
              <a:t/>
            </a:r>
            <a:br>
              <a:rPr lang="en-US" altLang="ja-JP" sz="2800" smtClean="0">
                <a:latin typeface="Arial Black" pitchFamily="34" charset="0"/>
              </a:rPr>
            </a:br>
            <a:r>
              <a:rPr lang="en-US" altLang="ja-JP" sz="2800" smtClean="0">
                <a:latin typeface="Arial Black" pitchFamily="34" charset="0"/>
              </a:rPr>
              <a:t/>
            </a:r>
            <a:br>
              <a:rPr lang="en-US" altLang="ja-JP" sz="2800" smtClean="0">
                <a:latin typeface="Arial Black" pitchFamily="34" charset="0"/>
              </a:rPr>
            </a:br>
            <a:r>
              <a:rPr lang="en-US" altLang="ja-JP" sz="2800" smtClean="0">
                <a:latin typeface="Arial Black" pitchFamily="34" charset="0"/>
              </a:rPr>
              <a:t/>
            </a:r>
            <a:br>
              <a:rPr lang="en-US" altLang="ja-JP" sz="2800" smtClean="0">
                <a:latin typeface="Arial Black" pitchFamily="34" charset="0"/>
              </a:rPr>
            </a:br>
            <a:endParaRPr lang="en-US" altLang="ja-JP" sz="2800" smtClean="0">
              <a:latin typeface="Arial Black" pitchFamily="34" charset="0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>
            <a:normAutofit/>
          </a:bodyPr>
          <a:lstStyle/>
          <a:p>
            <a:r>
              <a:rPr lang="en-US" altLang="ja-JP" smtClean="0"/>
              <a:t>Embedded control characters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85852" y="3500438"/>
            <a:ext cx="3857652" cy="64294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kumimoji="1" lang="en-US" altLang="ja-JP" sz="3200" smtClean="0">
                <a:solidFill>
                  <a:schemeClr val="tx1"/>
                </a:solidFill>
                <a:latin typeface="+mn-ea"/>
              </a:rPr>
              <a:t>this-</a:t>
            </a:r>
            <a:r>
              <a:rPr kumimoji="1" lang="en-US" altLang="ja-JP" sz="3200" smtClean="0">
                <a:solidFill>
                  <a:srgbClr val="C00000"/>
                </a:solidFill>
                <a:latin typeface="+mn-ea"/>
              </a:rPr>
              <a:t>(U+202E)</a:t>
            </a:r>
            <a:r>
              <a:rPr kumimoji="1" lang="en-US" altLang="ja-JP" sz="3200" smtClean="0">
                <a:solidFill>
                  <a:schemeClr val="tx1"/>
                </a:solidFill>
                <a:latin typeface="+mn-ea"/>
              </a:rPr>
              <a:t>txt.exe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285852" y="4286256"/>
            <a:ext cx="3857652" cy="64294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kumimoji="1" lang="en-US" altLang="ja-JP" sz="3200" smtClean="0">
                <a:solidFill>
                  <a:schemeClr val="tx1"/>
                </a:solidFill>
                <a:latin typeface="+mn-ea"/>
              </a:rPr>
              <a:t>this-exe.txt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214942" y="3571876"/>
            <a:ext cx="3786214" cy="50009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altLang="ja-JP" smtClean="0">
                <a:solidFill>
                  <a:srgbClr val="C00000"/>
                </a:solidFill>
                <a:latin typeface="+mn-ea"/>
              </a:rPr>
              <a:t>Actual byte sequence</a:t>
            </a:r>
            <a:endParaRPr kumimoji="1" lang="en-US" altLang="ja-JP" smtClean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214942" y="4357694"/>
            <a:ext cx="3786214" cy="50009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altLang="ja-JP" smtClean="0">
                <a:solidFill>
                  <a:srgbClr val="C00000"/>
                </a:solidFill>
                <a:latin typeface="+mn-ea"/>
              </a:rPr>
              <a:t>Displayed text</a:t>
            </a:r>
            <a:endParaRPr kumimoji="1" lang="en-US" altLang="ja-JP" smtClean="0">
              <a:solidFill>
                <a:srgbClr val="C00000"/>
              </a:solidFill>
              <a:latin typeface="+mn-ea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736"/>
            <a:ext cx="8603619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正方形/長方形 11"/>
          <p:cNvSpPr/>
          <p:nvPr/>
        </p:nvSpPr>
        <p:spPr>
          <a:xfrm>
            <a:off x="142844" y="2357430"/>
            <a:ext cx="2214578" cy="642942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Embedded control characters</a:t>
            </a:r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214546" y="2928934"/>
            <a:ext cx="4857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200" smtClean="0">
                <a:latin typeface="Arial Black" pitchFamily="34" charset="0"/>
              </a:rPr>
              <a:t>DEMO</a:t>
            </a:r>
            <a:endParaRPr kumimoji="1" lang="ja-JP" altLang="en-US" sz="7200"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525962"/>
          </a:xfrm>
        </p:spPr>
        <p:txBody>
          <a:bodyPr/>
          <a:lstStyle/>
          <a:p>
            <a:r>
              <a:rPr lang="en-US" altLang="ja-JP" sz="3600" smtClean="0">
                <a:latin typeface="Arial Black" pitchFamily="34" charset="0"/>
              </a:rPr>
              <a:t>Countermeasure:</a:t>
            </a:r>
          </a:p>
          <a:p>
            <a:pPr lvl="1"/>
            <a:r>
              <a:rPr lang="en-US" altLang="ja-JP" sz="2800" smtClean="0">
                <a:latin typeface="Arial Black" pitchFamily="34" charset="0"/>
              </a:rPr>
              <a:t>Prepare multiple confirmation methods</a:t>
            </a:r>
          </a:p>
          <a:p>
            <a:pPr lvl="1"/>
            <a:r>
              <a:rPr lang="en-US" altLang="ja-JP" sz="2800" smtClean="0">
                <a:latin typeface="Arial Black" pitchFamily="34" charset="0"/>
              </a:rPr>
              <a:t>SSL / EVSSL</a:t>
            </a:r>
            <a:br>
              <a:rPr lang="en-US" altLang="ja-JP" sz="2800" smtClean="0">
                <a:latin typeface="Arial Black" pitchFamily="34" charset="0"/>
              </a:rPr>
            </a:br>
            <a:r>
              <a:rPr lang="en-US" altLang="ja-JP" sz="2800" smtClean="0">
                <a:latin typeface="Arial Black" pitchFamily="34" charset="0"/>
              </a:rPr>
              <a:t/>
            </a:r>
            <a:br>
              <a:rPr lang="en-US" altLang="ja-JP" sz="2800" smtClean="0">
                <a:latin typeface="Arial Black" pitchFamily="34" charset="0"/>
              </a:rPr>
            </a:br>
            <a:endParaRPr lang="en-US" altLang="ja-JP" sz="2800" smtClean="0">
              <a:latin typeface="Arial Black" pitchFamily="34" charset="0"/>
            </a:endParaRPr>
          </a:p>
          <a:p>
            <a:pPr lvl="1"/>
            <a:endParaRPr lang="en-US" altLang="ja-JP" sz="2800" smtClean="0">
              <a:latin typeface="Arial Black" pitchFamily="34" charset="0"/>
            </a:endParaRPr>
          </a:p>
          <a:p>
            <a:pPr lvl="1"/>
            <a:r>
              <a:rPr lang="en-US" altLang="ja-JP" sz="2800" smtClean="0">
                <a:latin typeface="Arial Black" pitchFamily="34" charset="0"/>
              </a:rPr>
              <a:t>Display as Punycode</a:t>
            </a:r>
          </a:p>
          <a:p>
            <a:pPr lvl="1"/>
            <a:endParaRPr lang="en-US" altLang="ja-JP" sz="3200" smtClean="0">
              <a:latin typeface="Arial Black" pitchFamily="34" charset="0"/>
            </a:endParaRPr>
          </a:p>
          <a:p>
            <a:pPr lvl="1"/>
            <a:endParaRPr lang="en-US" altLang="ja-JP" sz="3200" smtClean="0">
              <a:latin typeface="Arial Black" pitchFamily="34" charset="0"/>
            </a:endParaRPr>
          </a:p>
          <a:p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mtClean="0"/>
              <a:t>Deceptive indications 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3143248"/>
            <a:ext cx="697730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5000636"/>
            <a:ext cx="804359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グループ化 11"/>
          <p:cNvGrpSpPr/>
          <p:nvPr/>
        </p:nvGrpSpPr>
        <p:grpSpPr>
          <a:xfrm>
            <a:off x="0" y="5729304"/>
            <a:ext cx="6500826" cy="357190"/>
            <a:chOff x="0" y="2500306"/>
            <a:chExt cx="6500826" cy="357190"/>
          </a:xfrm>
        </p:grpSpPr>
        <p:sp>
          <p:nvSpPr>
            <p:cNvPr id="9" name="正方形/長方形 8"/>
            <p:cNvSpPr/>
            <p:nvPr/>
          </p:nvSpPr>
          <p:spPr>
            <a:xfrm>
              <a:off x="5214942" y="2500306"/>
              <a:ext cx="1285884" cy="35719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428596" y="2500306"/>
              <a:ext cx="2214578" cy="35719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0" y="2500306"/>
              <a:ext cx="357158" cy="3571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Agenda</a:t>
            </a:r>
            <a:endParaRPr kumimoji="1" lang="ja-JP" altLang="en-US"/>
          </a:p>
        </p:txBody>
      </p:sp>
      <p:sp>
        <p:nvSpPr>
          <p:cNvPr id="4" name="コンテンツ プレースホルダ 1"/>
          <p:cNvSpPr txBox="1">
            <a:spLocks/>
          </p:cNvSpPr>
          <p:nvPr/>
        </p:nvSpPr>
        <p:spPr bwMode="auto">
          <a:xfrm>
            <a:off x="5072066" y="1071546"/>
            <a:ext cx="407193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marR="0" lvl="0" indent="-255588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1" lang="ja-JP" altLang="en-US" sz="27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はじめに</a:t>
            </a:r>
            <a:endParaRPr kumimoji="1" lang="en-US" altLang="ja-JP" sz="27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65125" marR="0" lvl="0" indent="-255588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lang="ja-JP" altLang="en-US" sz="270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比較の一致</a:t>
            </a:r>
            <a:r>
              <a:rPr lang="en-US" altLang="ja-JP" sz="270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/</a:t>
            </a:r>
            <a:r>
              <a:rPr lang="ja-JP" altLang="en-US" sz="270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不一致</a:t>
            </a:r>
            <a:endParaRPr kumimoji="1" lang="en-US" sz="27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lang="ja-JP" altLang="en-US" sz="200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冗長なエンコーディング</a:t>
            </a:r>
            <a:endParaRPr kumimoji="1" 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多対一の変換</a:t>
            </a:r>
            <a:endParaRPr kumimoji="1" lang="en-US" altLang="ja-JP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大文字と小文字</a:t>
            </a:r>
            <a:endParaRPr kumimoji="1" 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正規化</a:t>
            </a:r>
            <a:endParaRPr kumimoji="1" 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不正なバイト列の埋め込み</a:t>
            </a:r>
            <a:endParaRPr kumimoji="1" lang="en-US" altLang="ja-JP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lang="ja-JP" altLang="en-US" sz="2000" noProof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先行バイトの埋め込み</a:t>
            </a:r>
            <a:endParaRPr lang="en-US" altLang="ja-JP" sz="2000" noProof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エンコード情報の不一致</a:t>
            </a:r>
            <a:endParaRPr kumimoji="1" lang="en-US" altLang="ja-JP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en-US" altLang="ja-JP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7</a:t>
            </a: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ビット文字コードの解釈</a:t>
            </a:r>
            <a:endParaRPr kumimoji="1" 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65125" marR="0" lvl="0" indent="-255588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1" lang="ja-JP" altLang="en-US" sz="27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表示上の欺瞞</a:t>
            </a:r>
            <a:r>
              <a:rPr kumimoji="1" lang="en-US" sz="27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視覚的に似た文字</a:t>
            </a:r>
            <a:r>
              <a:rPr kumimoji="1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見えない文字</a:t>
            </a:r>
            <a:endParaRPr kumimoji="1" 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0713" marR="0" lvl="1" indent="-2286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}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制御文字の埋め込み</a:t>
            </a:r>
            <a:r>
              <a:rPr kumimoji="1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365125" marR="0" lvl="0" indent="-255588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1" lang="ja-JP" altLang="en-US" sz="27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まとめ</a:t>
            </a:r>
            <a:endParaRPr kumimoji="1" lang="ja-JP" altLang="en-US" sz="2700" b="0" i="0" u="none" strike="noStrike" kern="1200" cap="none" spc="0" normalizeH="0" baseline="0" noProof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285720" y="1071546"/>
            <a:ext cx="5000660" cy="514353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ja-JP" smtClean="0"/>
              <a:t>Introduction</a:t>
            </a:r>
          </a:p>
          <a:p>
            <a:pPr>
              <a:spcBef>
                <a:spcPts val="0"/>
              </a:spcBef>
            </a:pPr>
            <a:r>
              <a:rPr lang="en-US" smtClean="0"/>
              <a:t>Comparison: match/unmatch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Redundant encoding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Many-to-one Conversion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Upper case and Lower case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Normalization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Embedded invalid characters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Embedded leading bytes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Mismatch in charset information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Interpreting 7-bit encoding </a:t>
            </a:r>
          </a:p>
          <a:p>
            <a:pPr>
              <a:spcBef>
                <a:spcPts val="0"/>
              </a:spcBef>
            </a:pPr>
            <a:r>
              <a:rPr lang="en-US" smtClean="0"/>
              <a:t>Deceptive indications 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Characters with similar appearance 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Invisible characters</a:t>
            </a:r>
          </a:p>
          <a:p>
            <a:pPr lvl="1">
              <a:spcBef>
                <a:spcPts val="0"/>
              </a:spcBef>
            </a:pPr>
            <a:r>
              <a:rPr lang="en-US" sz="2000" smtClean="0"/>
              <a:t>Embedded control </a:t>
            </a:r>
            <a:r>
              <a:rPr lang="ja-JP" altLang="en-US" sz="2000" smtClean="0"/>
              <a:t> </a:t>
            </a:r>
            <a:r>
              <a:rPr lang="en-US" altLang="ja-JP" sz="2000" smtClean="0"/>
              <a:t>characters</a:t>
            </a:r>
            <a:endParaRPr lang="en-US" sz="2000" smtClean="0"/>
          </a:p>
          <a:p>
            <a:pPr>
              <a:spcBef>
                <a:spcPts val="0"/>
              </a:spcBef>
            </a:pPr>
            <a:r>
              <a:rPr lang="en-US" smtClean="0"/>
              <a:t>Conclusion</a:t>
            </a:r>
            <a:endParaRPr kumimoji="1"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85720" y="2071678"/>
            <a:ext cx="85725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000" smtClean="0">
                <a:solidFill>
                  <a:schemeClr val="bg1"/>
                </a:solidFill>
                <a:latin typeface="Arial Black" pitchFamily="34" charset="0"/>
              </a:rPr>
              <a:t>Conclusion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14282" y="4429132"/>
            <a:ext cx="8786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ea"/>
                <a:ea typeface="+mn-ea"/>
              </a:rPr>
              <a:t>まとめ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457200" y="1214422"/>
            <a:ext cx="8472518" cy="4525962"/>
          </a:xfrm>
        </p:spPr>
        <p:txBody>
          <a:bodyPr/>
          <a:lstStyle/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altLang="ja-JP" sz="3000" smtClean="0">
                <a:latin typeface="Arial Black" pitchFamily="34" charset="0"/>
              </a:rPr>
              <a:t>Never convert to another encoding or normalize after validating strings.</a:t>
            </a:r>
          </a:p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altLang="ja-JP" sz="3000" smtClean="0">
                <a:latin typeface="Arial Black" pitchFamily="34" charset="0"/>
              </a:rPr>
              <a:t>Don't be deceived only by an appearance.</a:t>
            </a:r>
          </a:p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altLang="ja-JP" sz="3000" smtClean="0">
                <a:latin typeface="Arial Black" pitchFamily="34" charset="0"/>
              </a:rPr>
              <a:t>Security issues concerning character encodings are uncultivated fields.</a:t>
            </a:r>
          </a:p>
          <a:p>
            <a:r>
              <a:rPr lang="ja-JP" altLang="en-US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検査後は変換・正規化しない</a:t>
            </a:r>
          </a:p>
          <a:p>
            <a:r>
              <a:rPr lang="ja-JP" altLang="en-US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見た目だけに騙されない</a:t>
            </a:r>
          </a:p>
          <a:p>
            <a:r>
              <a:rPr lang="ja-JP" altLang="en-US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文字コード</a:t>
            </a:r>
            <a:r>
              <a:rPr lang="en-US" altLang="ja-JP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×</a:t>
            </a:r>
            <a:r>
              <a:rPr lang="ja-JP" altLang="en-US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セキュリティって未開拓</a:t>
            </a:r>
            <a:endParaRPr lang="ja-JP" altLang="en-US" smtClean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Conclusion</a:t>
            </a:r>
            <a:endParaRPr kumimoji="1"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428596" y="1785926"/>
            <a:ext cx="8543956" cy="3643338"/>
          </a:xfrm>
        </p:spPr>
        <p:txBody>
          <a:bodyPr/>
          <a:lstStyle/>
          <a:p>
            <a:pPr>
              <a:buNone/>
            </a:pPr>
            <a:r>
              <a:rPr lang="en-US" altLang="ja-JP" sz="4000" smtClean="0">
                <a:latin typeface="Arial Black" pitchFamily="34" charset="0"/>
              </a:rPr>
              <a:t>Yosuke HASEGAWA</a:t>
            </a:r>
          </a:p>
          <a:p>
            <a:pPr lvl="1"/>
            <a:r>
              <a:rPr lang="en-US" altLang="ja-JP" sz="3200" smtClean="0">
                <a:latin typeface="Arial Black" pitchFamily="34" charset="0"/>
              </a:rPr>
              <a:t>hasegawa@netagent.co.jp</a:t>
            </a:r>
          </a:p>
          <a:p>
            <a:pPr lvl="1"/>
            <a:r>
              <a:rPr lang="en-US" altLang="ja-JP" sz="3200" smtClean="0">
                <a:latin typeface="Arial Black" pitchFamily="34" charset="0"/>
              </a:rPr>
              <a:t>hasegawa@utf-8.jp</a:t>
            </a:r>
            <a:br>
              <a:rPr lang="en-US" altLang="ja-JP" sz="3200" smtClean="0">
                <a:latin typeface="Arial Black" pitchFamily="34" charset="0"/>
              </a:rPr>
            </a:br>
            <a:endParaRPr lang="en-US" altLang="ja-JP" sz="3200" smtClean="0">
              <a:latin typeface="Arial Black" pitchFamily="34" charset="0"/>
            </a:endParaRPr>
          </a:p>
          <a:p>
            <a:pPr lvl="1"/>
            <a:r>
              <a:rPr lang="en-US" altLang="ja-JP" sz="3200" smtClean="0">
                <a:latin typeface="Arial Black" pitchFamily="34" charset="0"/>
              </a:rPr>
              <a:t>http://utf-8.jp/</a:t>
            </a:r>
          </a:p>
          <a:p>
            <a:endParaRPr kumimoji="1" lang="ja-JP" altLang="en-US" sz="320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Questions?</a:t>
            </a:r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12" y="5143512"/>
            <a:ext cx="2576694" cy="124486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457200" y="1481138"/>
            <a:ext cx="8258204" cy="4525962"/>
          </a:xfrm>
        </p:spPr>
        <p:txBody>
          <a:bodyPr/>
          <a:lstStyle/>
          <a:p>
            <a:r>
              <a:rPr lang="en-US" altLang="ja-JP" sz="3200" smtClean="0">
                <a:latin typeface="Arial Black" pitchFamily="34" charset="0"/>
              </a:rPr>
              <a:t>Visual effect</a:t>
            </a:r>
          </a:p>
          <a:p>
            <a:pPr lvl="1"/>
            <a:r>
              <a:rPr lang="en-US" altLang="ja-JP" sz="3200" smtClean="0">
                <a:latin typeface="Arial Black" pitchFamily="34" charset="0"/>
              </a:rPr>
              <a:t>Similar lettes could be effective tools for attackers</a:t>
            </a:r>
            <a:r>
              <a:rPr lang="en-US" altLang="ja-JP" sz="3200" smtClean="0"/>
              <a:t/>
            </a:r>
            <a:br>
              <a:rPr lang="en-US" altLang="ja-JP" sz="3200" smtClean="0"/>
            </a:br>
            <a:endParaRPr lang="en-US" altLang="ja-JP" sz="3200" smtClean="0"/>
          </a:p>
          <a:p>
            <a:r>
              <a:rPr lang="ja-JP" altLang="en-US" sz="36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視覚的な効果</a:t>
            </a:r>
            <a:endParaRPr lang="en-US" altLang="ja-JP" sz="3600" smtClean="0">
              <a:solidFill>
                <a:schemeClr val="accent4">
                  <a:lumMod val="75000"/>
                </a:schemeClr>
              </a:solidFill>
              <a:latin typeface="+mn-ea"/>
            </a:endParaRPr>
          </a:p>
          <a:p>
            <a:pPr lvl="1"/>
            <a:r>
              <a:rPr lang="ja-JP" altLang="en-US" sz="320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視覚的に似た文字など、攻撃者の強力な道具</a:t>
            </a:r>
            <a:endParaRPr lang="en-US" altLang="ja-JP" sz="3200" smtClean="0">
              <a:solidFill>
                <a:schemeClr val="accent4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000" smtClean="0"/>
              <a:t>What's the </a:t>
            </a:r>
            <a:r>
              <a:rPr lang="en-US" sz="4000" smtClean="0"/>
              <a:t>relation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3600" smtClean="0"/>
              <a:t>  between </a:t>
            </a:r>
            <a:r>
              <a:rPr lang="en-US" sz="3600" smtClean="0"/>
              <a:t>charsets and security ?</a:t>
            </a:r>
            <a:endParaRPr kumimoji="1" lang="ja-JP" altLang="en-US" sz="36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plate">
  <a:themeElements>
    <a:clrScheme name="ビジネス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ビジネス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ビジネス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ビジネス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0</TotalTime>
  <Words>3603</Words>
  <Application>Microsoft PowerPoint</Application>
  <PresentationFormat>画面に合わせる (4:3)</PresentationFormat>
  <Paragraphs>1194</Paragraphs>
  <Slides>86</Slides>
  <Notes>86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86</vt:i4>
      </vt:variant>
    </vt:vector>
  </HeadingPairs>
  <TitlesOfParts>
    <vt:vector size="103" baseType="lpstr">
      <vt:lpstr>Arial</vt:lpstr>
      <vt:lpstr>ＭＳ Ｐゴシック</vt:lpstr>
      <vt:lpstr>Arial Black</vt:lpstr>
      <vt:lpstr>HGPｺﾞｼｯｸE</vt:lpstr>
      <vt:lpstr>メイリオ</vt:lpstr>
      <vt:lpstr>Wingdings 3</vt:lpstr>
      <vt:lpstr>Lucida Sans Unicode</vt:lpstr>
      <vt:lpstr>Arial Unicode MS</vt:lpstr>
      <vt:lpstr>HGｺﾞｼｯｸE</vt:lpstr>
      <vt:lpstr>ＭＳ ゴシック</vt:lpstr>
      <vt:lpstr>Times New Roman</vt:lpstr>
      <vt:lpstr>Century</vt:lpstr>
      <vt:lpstr>ＭＳ 明朝</vt:lpstr>
      <vt:lpstr>Calibri</vt:lpstr>
      <vt:lpstr>Wingdings 2</vt:lpstr>
      <vt:lpstr>KaiTi</vt:lpstr>
      <vt:lpstr>template</vt:lpstr>
      <vt:lpstr>Attacking with Character Encoding  for Profit and Fun </vt:lpstr>
      <vt:lpstr>Who am I?</vt:lpstr>
      <vt:lpstr>Agenda</vt:lpstr>
      <vt:lpstr>Agenda</vt:lpstr>
      <vt:lpstr>スライド 5</vt:lpstr>
      <vt:lpstr>スライド 6</vt:lpstr>
      <vt:lpstr>What's the relation   between charsets and security ?</vt:lpstr>
      <vt:lpstr>What's the relation   between charsets and security ?</vt:lpstr>
      <vt:lpstr>What's the relation   between charsets and security ?</vt:lpstr>
      <vt:lpstr>Agenda</vt:lpstr>
      <vt:lpstr>スライド 11</vt:lpstr>
      <vt:lpstr>Comparison: match/unmatch</vt:lpstr>
      <vt:lpstr>Agenda</vt:lpstr>
      <vt:lpstr>Redundant encoding</vt:lpstr>
      <vt:lpstr>Redundant encoding</vt:lpstr>
      <vt:lpstr>スライド 16</vt:lpstr>
      <vt:lpstr>Redundant encoding</vt:lpstr>
      <vt:lpstr>Redundant encoding</vt:lpstr>
      <vt:lpstr>Agenda</vt:lpstr>
      <vt:lpstr>Many-to-one Conversion</vt:lpstr>
      <vt:lpstr>Many-to-one Conversion</vt:lpstr>
      <vt:lpstr>Many-to-one Conversion</vt:lpstr>
      <vt:lpstr>Many-to-one Conversion</vt:lpstr>
      <vt:lpstr>Many-to-one Conversion</vt:lpstr>
      <vt:lpstr>Many-to-one Conversion</vt:lpstr>
      <vt:lpstr>Agenda</vt:lpstr>
      <vt:lpstr>Upper case and Lower case</vt:lpstr>
      <vt:lpstr>Upper case and Lower case</vt:lpstr>
      <vt:lpstr>Upper case and Lower case</vt:lpstr>
      <vt:lpstr>Agenda</vt:lpstr>
      <vt:lpstr>Normalization</vt:lpstr>
      <vt:lpstr>Normalization</vt:lpstr>
      <vt:lpstr>Normalization</vt:lpstr>
      <vt:lpstr>Normalization</vt:lpstr>
      <vt:lpstr>Normalization</vt:lpstr>
      <vt:lpstr>Agenda</vt:lpstr>
      <vt:lpstr>Embedded invalid characters</vt:lpstr>
      <vt:lpstr>Embedded invalid characters</vt:lpstr>
      <vt:lpstr>Embedded invalid characters</vt:lpstr>
      <vt:lpstr>Embedded invalid characters</vt:lpstr>
      <vt:lpstr>Embedded invalid characters</vt:lpstr>
      <vt:lpstr>Agenda</vt:lpstr>
      <vt:lpstr>Embedded leading bytes</vt:lpstr>
      <vt:lpstr>Embedded leading bytes</vt:lpstr>
      <vt:lpstr>Embedded leading bytes</vt:lpstr>
      <vt:lpstr>Embedded leading bytes</vt:lpstr>
      <vt:lpstr>Agenda</vt:lpstr>
      <vt:lpstr>Mismatch in charset information</vt:lpstr>
      <vt:lpstr>Mismatch in charset information</vt:lpstr>
      <vt:lpstr>Mismatch in charset information</vt:lpstr>
      <vt:lpstr>Mismatch in charset information</vt:lpstr>
      <vt:lpstr>Mismatch in charset information</vt:lpstr>
      <vt:lpstr>Mismatch in charset information</vt:lpstr>
      <vt:lpstr>Mismatch in charset information</vt:lpstr>
      <vt:lpstr>Mismatch in charset information</vt:lpstr>
      <vt:lpstr>Mismatch in charset information</vt:lpstr>
      <vt:lpstr>Mismatch in charset information</vt:lpstr>
      <vt:lpstr>Mismatch in charset information</vt:lpstr>
      <vt:lpstr>Mismatch in charset information</vt:lpstr>
      <vt:lpstr>Mismatch in charset information</vt:lpstr>
      <vt:lpstr>Mismatch in charset information</vt:lpstr>
      <vt:lpstr>Mismatch in charset information</vt:lpstr>
      <vt:lpstr>Agenda</vt:lpstr>
      <vt:lpstr>Interpreting 7-bit encoding </vt:lpstr>
      <vt:lpstr>Interpreting 7-bit encoding </vt:lpstr>
      <vt:lpstr>Interpreting 7-bit encoding </vt:lpstr>
      <vt:lpstr>Interpreting 7-bit encoding </vt:lpstr>
      <vt:lpstr>Agenda</vt:lpstr>
      <vt:lpstr>スライド 69</vt:lpstr>
      <vt:lpstr>Deceptive indications</vt:lpstr>
      <vt:lpstr>Agenda</vt:lpstr>
      <vt:lpstr>Characters with similar appearance</vt:lpstr>
      <vt:lpstr>Characters with similar appearance</vt:lpstr>
      <vt:lpstr>Agenda</vt:lpstr>
      <vt:lpstr>Invisible characters</vt:lpstr>
      <vt:lpstr>Invisible characters</vt:lpstr>
      <vt:lpstr>Invisible characters</vt:lpstr>
      <vt:lpstr>Agenda</vt:lpstr>
      <vt:lpstr>Embedded control characters</vt:lpstr>
      <vt:lpstr>Embedded control characters</vt:lpstr>
      <vt:lpstr>Embedded control characters</vt:lpstr>
      <vt:lpstr>Deceptive indications </vt:lpstr>
      <vt:lpstr>Agenda</vt:lpstr>
      <vt:lpstr>スライド 84</vt:lpstr>
      <vt:lpstr>Conclusion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2008-09-05T05:21:35Z</dcterms:created>
  <dcterms:modified xsi:type="dcterms:W3CDTF">2008-11-04T08:44:44Z</dcterms:modified>
</cp:coreProperties>
</file>